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handoutMasterIdLst>
    <p:handoutMasterId r:id="rId27"/>
  </p:handoutMasterIdLst>
  <p:sldIdLst>
    <p:sldId id="736" r:id="rId2"/>
    <p:sldId id="737" r:id="rId3"/>
    <p:sldId id="710" r:id="rId4"/>
    <p:sldId id="738" r:id="rId5"/>
    <p:sldId id="739" r:id="rId6"/>
    <p:sldId id="740" r:id="rId7"/>
    <p:sldId id="699" r:id="rId8"/>
    <p:sldId id="741" r:id="rId9"/>
    <p:sldId id="748" r:id="rId10"/>
    <p:sldId id="698" r:id="rId11"/>
    <p:sldId id="749" r:id="rId12"/>
    <p:sldId id="709" r:id="rId13"/>
    <p:sldId id="716" r:id="rId14"/>
    <p:sldId id="708" r:id="rId15"/>
    <p:sldId id="745" r:id="rId16"/>
    <p:sldId id="754" r:id="rId17"/>
    <p:sldId id="753" r:id="rId18"/>
    <p:sldId id="711" r:id="rId19"/>
    <p:sldId id="712" r:id="rId20"/>
    <p:sldId id="713" r:id="rId21"/>
    <p:sldId id="714" r:id="rId22"/>
    <p:sldId id="715" r:id="rId23"/>
    <p:sldId id="704" r:id="rId24"/>
    <p:sldId id="702"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355" autoAdjust="0"/>
    <p:restoredTop sz="98860" autoAdjust="0"/>
  </p:normalViewPr>
  <p:slideViewPr>
    <p:cSldViewPr snapToGrid="0">
      <p:cViewPr varScale="1">
        <p:scale>
          <a:sx n="112" d="100"/>
          <a:sy n="112" d="100"/>
        </p:scale>
        <p:origin x="1136" y="192"/>
      </p:cViewPr>
      <p:guideLst>
        <p:guide orient="horz" pos="2160"/>
        <p:guide pos="2880"/>
      </p:guideLst>
    </p:cSldViewPr>
  </p:slideViewPr>
  <p:notesTextViewPr>
    <p:cViewPr>
      <p:scale>
        <a:sx n="100" d="100"/>
        <a:sy n="100" d="100"/>
      </p:scale>
      <p:origin x="0" y="0"/>
    </p:cViewPr>
  </p:notesTextViewPr>
  <p:sorterViewPr>
    <p:cViewPr>
      <p:scale>
        <a:sx n="82" d="100"/>
        <a:sy n="82" d="100"/>
      </p:scale>
      <p:origin x="0" y="0"/>
    </p:cViewPr>
  </p:sorterViewPr>
  <p:notesViewPr>
    <p:cSldViewPr snapToGrid="0" snapToObjects="1">
      <p:cViewPr varScale="1">
        <p:scale>
          <a:sx n="85" d="100"/>
          <a:sy n="85" d="100"/>
        </p:scale>
        <p:origin x="-3128"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handoutMaster" Target="handoutMasters/handoutMaster1.xml"/><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8933265-5E23-BF49-B6BF-1934B9BC786E}" type="datetimeFigureOut">
              <a:rPr lang="en-US" smtClean="0"/>
              <a:pPr/>
              <a:t>10/4/17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24D7F38-D411-9B47-AFF4-70C571B83B5A}" type="slidenum">
              <a:rPr lang="en-US" smtClean="0"/>
              <a:pPr/>
              <a:t>‹#›</a:t>
            </a:fld>
            <a:endParaRPr lang="en-US" dirty="0"/>
          </a:p>
        </p:txBody>
      </p:sp>
    </p:spTree>
    <p:extLst>
      <p:ext uri="{BB962C8B-B14F-4D97-AF65-F5344CB8AC3E}">
        <p14:creationId xmlns:p14="http://schemas.microsoft.com/office/powerpoint/2010/main" val="26762271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AA1BC7-CCFC-484A-97F3-979F740C57F6}" type="datetimeFigureOut">
              <a:rPr lang="en-US" smtClean="0"/>
              <a:pPr/>
              <a:t>10/4/17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97FDFF-7B9F-7D4D-BFC0-AAD1F3D3D3CB}" type="slidenum">
              <a:rPr lang="en-US" smtClean="0"/>
              <a:pPr/>
              <a:t>‹#›</a:t>
            </a:fld>
            <a:endParaRPr lang="en-US" dirty="0"/>
          </a:p>
        </p:txBody>
      </p:sp>
    </p:spTree>
    <p:extLst>
      <p:ext uri="{BB962C8B-B14F-4D97-AF65-F5344CB8AC3E}">
        <p14:creationId xmlns:p14="http://schemas.microsoft.com/office/powerpoint/2010/main" val="279162726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4"/>
          <p:cNvSpPr>
            <a:spLocks noGrp="1" noChangeArrowheads="1"/>
          </p:cNvSpPr>
          <p:nvPr>
            <p:ph type="ftr" sz="quarter" idx="4"/>
          </p:nvPr>
        </p:nvSpPr>
        <p:spPr>
          <a:noFill/>
        </p:spPr>
        <p:txBody>
          <a:bodyPr/>
          <a:lstStyle/>
          <a:p>
            <a:pPr defTabSz="933131"/>
            <a:r>
              <a:rPr lang="en-US" dirty="0" smtClean="0">
                <a:latin typeface="Times New Roman" pitchFamily="18" charset="0"/>
                <a:ea typeface="ＭＳ Ｐゴシック" pitchFamily="34" charset="-128"/>
              </a:rPr>
              <a:t>CS267 Lecture 2</a:t>
            </a:r>
          </a:p>
        </p:txBody>
      </p:sp>
      <p:sp>
        <p:nvSpPr>
          <p:cNvPr id="73731" name="Rectangle 5"/>
          <p:cNvSpPr>
            <a:spLocks noGrp="1" noChangeArrowheads="1"/>
          </p:cNvSpPr>
          <p:nvPr>
            <p:ph type="sldNum" sz="quarter" idx="5"/>
          </p:nvPr>
        </p:nvSpPr>
        <p:spPr>
          <a:noFill/>
        </p:spPr>
        <p:txBody>
          <a:bodyPr/>
          <a:lstStyle/>
          <a:p>
            <a:fld id="{081A57B7-E68A-4A44-AC8E-9107C5A23280}" type="slidenum">
              <a:rPr lang="en-US" smtClean="0"/>
              <a:pPr/>
              <a:t>1</a:t>
            </a:fld>
            <a:endParaRPr lang="en-US" smtClean="0"/>
          </a:p>
        </p:txBody>
      </p:sp>
      <p:sp>
        <p:nvSpPr>
          <p:cNvPr id="73732" name="Rectangle 2"/>
          <p:cNvSpPr>
            <a:spLocks noGrp="1" noRot="1" noChangeAspect="1" noChangeArrowheads="1" noTextEdit="1"/>
          </p:cNvSpPr>
          <p:nvPr>
            <p:ph type="sldImg"/>
          </p:nvPr>
        </p:nvSpPr>
        <p:spPr>
          <a:xfrm>
            <a:off x="1168400" y="595313"/>
            <a:ext cx="4533900" cy="3400425"/>
          </a:xfrm>
          <a:ln w="12700" cap="flat">
            <a:solidFill>
              <a:schemeClr val="tx1"/>
            </a:solidFill>
          </a:ln>
        </p:spPr>
      </p:sp>
      <p:sp>
        <p:nvSpPr>
          <p:cNvPr id="7373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427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t>This is called a 4-way set associative cache because there are four cache entries for each cache index.  Essentially, you have four direct mapped cache working in parallel.</a:t>
            </a:r>
          </a:p>
          <a:p>
            <a:pPr eaLnBrk="1" hangingPunct="1">
              <a:spcBef>
                <a:spcPct val="0"/>
              </a:spcBef>
            </a:pPr>
            <a:r>
              <a:rPr lang="en-US"/>
              <a:t>This is how it works: the cache index selects a set from the cache. The four tags in the set are compared in parallel with the upper bits of the memory address.</a:t>
            </a:r>
          </a:p>
          <a:p>
            <a:pPr eaLnBrk="1" hangingPunct="1">
              <a:spcBef>
                <a:spcPct val="0"/>
              </a:spcBef>
            </a:pPr>
            <a:r>
              <a:rPr lang="en-US"/>
              <a:t>If no tags match the incoming address tag, we have a cache miss.</a:t>
            </a:r>
          </a:p>
          <a:p>
            <a:pPr eaLnBrk="1" hangingPunct="1">
              <a:spcBef>
                <a:spcPct val="0"/>
              </a:spcBef>
            </a:pPr>
            <a:r>
              <a:rPr lang="en-US"/>
              <a:t>Otherwise, we have a cache hit and we will select the data from the way where the tag matches occur.</a:t>
            </a:r>
          </a:p>
          <a:p>
            <a:pPr eaLnBrk="1" hangingPunct="1">
              <a:spcBef>
                <a:spcPct val="0"/>
              </a:spcBef>
            </a:pPr>
            <a:r>
              <a:rPr lang="en-US"/>
              <a:t>This is simple enough.  What is its disadvantages?</a:t>
            </a:r>
          </a:p>
          <a:p>
            <a:pPr eaLnBrk="1" hangingPunct="1">
              <a:spcBef>
                <a:spcPct val="0"/>
              </a:spcBef>
            </a:pPr>
            <a:endParaRPr lang="en-US"/>
          </a:p>
          <a:p>
            <a:pPr eaLnBrk="1" hangingPunct="1">
              <a:spcBef>
                <a:spcPct val="0"/>
              </a:spcBef>
            </a:pPr>
            <a:r>
              <a:rPr lang="en-US"/>
              <a:t>+1 = 36 min. (Y:16)</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B15A70A7-E578-1540-8263-E3B3842894D8}" type="slidenum">
              <a:rPr lang="en-US"/>
              <a:pPr>
                <a:defRPr/>
              </a:pPr>
              <a:t>17</a:t>
            </a:fld>
            <a:endParaRPr lang="en-US"/>
          </a:p>
        </p:txBody>
      </p:sp>
      <p:sp>
        <p:nvSpPr>
          <p:cNvPr id="62467" name="Rectangle 2"/>
          <p:cNvSpPr>
            <a:spLocks noGrp="1" noChangeArrowheads="1"/>
          </p:cNvSpPr>
          <p:nvPr>
            <p:ph type="body" idx="1"/>
          </p:nvPr>
        </p:nvSpPr>
        <p:spPr bwMode="auto">
          <a:xfrm>
            <a:off x="914400" y="4343400"/>
            <a:ext cx="5029200" cy="4114800"/>
          </a:xfrm>
          <a:noFill/>
        </p:spPr>
        <p:txBody>
          <a:bodyPr wrap="square" lIns="90462" tIns="44438" rIns="90462" bIns="44438" numCol="1" anchor="t" anchorCtr="0" compatLnSpc="1">
            <a:prstTxWarp prst="textNoShape">
              <a:avLst/>
            </a:prstTxWarp>
          </a:bodyPr>
          <a:lstStyle/>
          <a:p>
            <a:endParaRPr lang="en-US"/>
          </a:p>
        </p:txBody>
      </p:sp>
      <p:sp>
        <p:nvSpPr>
          <p:cNvPr id="62468" name="Rectangle 3"/>
          <p:cNvSpPr>
            <a:spLocks noGrp="1" noRot="1" noChangeAspect="1" noChangeArrowheads="1" noTextEdit="1"/>
          </p:cNvSpPr>
          <p:nvPr>
            <p:ph type="sldImg"/>
          </p:nvPr>
        </p:nvSpPr>
        <p:spPr bwMode="auto">
          <a:noFill/>
          <a:ln w="9525">
            <a:noFill/>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F97FDFF-7B9F-7D4D-BFC0-AAD1F3D3D3CB}" type="slidenum">
              <a:rPr lang="en-US" smtClean="0"/>
              <a:pPr/>
              <a:t>19</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F97FDFF-7B9F-7D4D-BFC0-AAD1F3D3D3CB}" type="slidenum">
              <a:rPr lang="en-US" smtClean="0"/>
              <a:pPr/>
              <a:t>21</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AMAT = 1 + 0.02x50 = 2</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4"/>
          <p:cNvSpPr>
            <a:spLocks noGrp="1" noChangeArrowheads="1"/>
          </p:cNvSpPr>
          <p:nvPr>
            <p:ph type="ftr" sz="quarter" idx="4"/>
          </p:nvPr>
        </p:nvSpPr>
        <p:spPr>
          <a:noFill/>
        </p:spPr>
        <p:txBody>
          <a:bodyPr/>
          <a:lstStyle/>
          <a:p>
            <a:pPr defTabSz="933131"/>
            <a:r>
              <a:rPr lang="en-US" dirty="0" smtClean="0">
                <a:latin typeface="Times New Roman" pitchFamily="18" charset="0"/>
                <a:ea typeface="ＭＳ Ｐゴシック" pitchFamily="34" charset="-128"/>
              </a:rPr>
              <a:t>CS267 Lecture 2</a:t>
            </a:r>
          </a:p>
        </p:txBody>
      </p:sp>
      <p:sp>
        <p:nvSpPr>
          <p:cNvPr id="74755" name="Rectangle 5"/>
          <p:cNvSpPr>
            <a:spLocks noGrp="1" noChangeArrowheads="1"/>
          </p:cNvSpPr>
          <p:nvPr>
            <p:ph type="sldNum" sz="quarter" idx="5"/>
          </p:nvPr>
        </p:nvSpPr>
        <p:spPr>
          <a:noFill/>
        </p:spPr>
        <p:txBody>
          <a:bodyPr/>
          <a:lstStyle/>
          <a:p>
            <a:fld id="{34CDA2CA-41A1-4B05-A81D-C26C60034333}" type="slidenum">
              <a:rPr lang="en-US" smtClean="0"/>
              <a:pPr/>
              <a:t>2</a:t>
            </a:fld>
            <a:endParaRPr lang="en-US" smtClean="0"/>
          </a:p>
        </p:txBody>
      </p:sp>
      <p:sp>
        <p:nvSpPr>
          <p:cNvPr id="74756" name="Rectangle 2"/>
          <p:cNvSpPr>
            <a:spLocks noGrp="1" noRot="1" noChangeAspect="1" noChangeArrowheads="1" noTextEdit="1"/>
          </p:cNvSpPr>
          <p:nvPr>
            <p:ph type="sldImg"/>
          </p:nvPr>
        </p:nvSpPr>
        <p:spPr/>
      </p:sp>
      <p:sp>
        <p:nvSpPr>
          <p:cNvPr id="7475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8898" name="Rectangle 2"/>
          <p:cNvSpPr>
            <a:spLocks noGrp="1" noRot="1" noChangeAspect="1" noChangeArrowheads="1" noTextEdit="1"/>
          </p:cNvSpPr>
          <p:nvPr>
            <p:ph type="sldImg"/>
          </p:nvPr>
        </p:nvSpPr>
        <p:spPr>
          <a:xfrm>
            <a:off x="1160463" y="587375"/>
            <a:ext cx="4552950" cy="3416300"/>
          </a:xfrm>
        </p:spPr>
      </p:sp>
      <p:sp>
        <p:nvSpPr>
          <p:cNvPr id="1488899" name="Rectangle 3"/>
          <p:cNvSpPr>
            <a:spLocks noGrp="1" noChangeArrowheads="1"/>
          </p:cNvSpPr>
          <p:nvPr>
            <p:ph type="body" idx="1"/>
          </p:nvPr>
        </p:nvSpPr>
        <p:spPr>
          <a:xfrm>
            <a:off x="515938" y="4343400"/>
            <a:ext cx="5910262" cy="4113213"/>
          </a:xfrm>
          <a:ln/>
        </p:spPr>
        <p:txBody>
          <a:bodyPr lIns="91422" tIns="45711" rIns="91422" bIns="45711"/>
          <a:lstStyle/>
          <a:p>
            <a:r>
              <a:rPr lang="en-US" dirty="0"/>
              <a:t>Instead, the memory system of a modern computer consists of a series of black boxes ranging from the fastest to the slowest.</a:t>
            </a:r>
          </a:p>
          <a:p>
            <a:r>
              <a:rPr lang="en-US" dirty="0"/>
              <a:t>Besides variation in speed, these boxes also varies in size (smallest to biggest) and cost.</a:t>
            </a:r>
          </a:p>
          <a:p>
            <a:r>
              <a:rPr lang="en-US" dirty="0"/>
              <a:t>What makes this kind of arrangement work is one of the most important  principle in computer design.  The principle of locality. </a:t>
            </a:r>
            <a:r>
              <a:rPr lang="en-US" dirty="0">
                <a:cs typeface="Arial" charset="0"/>
              </a:rPr>
              <a:t>The principle of locality states that programs access a relatively small portion of the address space at  any instant of time.</a:t>
            </a:r>
            <a:endParaRPr lang="en-US" dirty="0"/>
          </a:p>
          <a:p>
            <a:endParaRPr lang="en-US" dirty="0"/>
          </a:p>
          <a:p>
            <a:r>
              <a:rPr lang="en-US" dirty="0"/>
              <a:t>The design goal is to present the user with as much memory as is available in the cheapest technology (points to the disk).</a:t>
            </a:r>
          </a:p>
          <a:p>
            <a:r>
              <a:rPr lang="en-US" dirty="0"/>
              <a:t>While by taking advantage of the principle of locality, we like to provide the user an average access speed that is very close to the speed that is offered by the fastest technology.</a:t>
            </a:r>
          </a:p>
          <a:p>
            <a:r>
              <a:rPr lang="en-US" dirty="0"/>
              <a:t>(We will go over this slide in detail in the next lectures on caches).</a:t>
            </a:r>
          </a:p>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4"/>
          <p:cNvSpPr>
            <a:spLocks noGrp="1" noChangeArrowheads="1"/>
          </p:cNvSpPr>
          <p:nvPr>
            <p:ph type="ftr" sz="quarter" idx="4"/>
          </p:nvPr>
        </p:nvSpPr>
        <p:spPr>
          <a:noFill/>
        </p:spPr>
        <p:txBody>
          <a:bodyPr/>
          <a:lstStyle/>
          <a:p>
            <a:pPr defTabSz="933131"/>
            <a:r>
              <a:rPr lang="en-US" dirty="0" smtClean="0">
                <a:latin typeface="Times New Roman" pitchFamily="18" charset="0"/>
                <a:ea typeface="ＭＳ Ｐゴシック" pitchFamily="34" charset="-128"/>
              </a:rPr>
              <a:t>CS267 Lecture 2</a:t>
            </a:r>
          </a:p>
        </p:txBody>
      </p:sp>
      <p:sp>
        <p:nvSpPr>
          <p:cNvPr id="75779" name="Rectangle 5"/>
          <p:cNvSpPr>
            <a:spLocks noGrp="1" noChangeArrowheads="1"/>
          </p:cNvSpPr>
          <p:nvPr>
            <p:ph type="sldNum" sz="quarter" idx="5"/>
          </p:nvPr>
        </p:nvSpPr>
        <p:spPr>
          <a:noFill/>
        </p:spPr>
        <p:txBody>
          <a:bodyPr/>
          <a:lstStyle/>
          <a:p>
            <a:fld id="{4EC562EA-683B-4DDA-BC8E-BA64ECD1A774}" type="slidenum">
              <a:rPr lang="en-US" smtClean="0"/>
              <a:pPr/>
              <a:t>4</a:t>
            </a:fld>
            <a:endParaRPr lang="en-US" smtClean="0"/>
          </a:p>
        </p:txBody>
      </p:sp>
      <p:sp>
        <p:nvSpPr>
          <p:cNvPr id="75780" name="Rectangle 2"/>
          <p:cNvSpPr>
            <a:spLocks noGrp="1" noRot="1" noChangeAspect="1" noChangeArrowheads="1" noTextEdit="1"/>
          </p:cNvSpPr>
          <p:nvPr>
            <p:ph type="sldImg"/>
          </p:nvPr>
        </p:nvSpPr>
        <p:spPr/>
      </p:sp>
      <p:sp>
        <p:nvSpPr>
          <p:cNvPr id="7578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4"/>
          <p:cNvSpPr>
            <a:spLocks noGrp="1" noChangeArrowheads="1"/>
          </p:cNvSpPr>
          <p:nvPr>
            <p:ph type="ftr" sz="quarter" idx="4"/>
          </p:nvPr>
        </p:nvSpPr>
        <p:spPr>
          <a:noFill/>
        </p:spPr>
        <p:txBody>
          <a:bodyPr/>
          <a:lstStyle/>
          <a:p>
            <a:pPr defTabSz="933131"/>
            <a:r>
              <a:rPr lang="en-US" dirty="0" smtClean="0">
                <a:latin typeface="Times New Roman" pitchFamily="18" charset="0"/>
                <a:ea typeface="ＭＳ Ｐゴシック" pitchFamily="34" charset="-128"/>
              </a:rPr>
              <a:t>CS267 Lecture 2</a:t>
            </a:r>
          </a:p>
        </p:txBody>
      </p:sp>
      <p:sp>
        <p:nvSpPr>
          <p:cNvPr id="76803" name="Rectangle 5"/>
          <p:cNvSpPr>
            <a:spLocks noGrp="1" noChangeArrowheads="1"/>
          </p:cNvSpPr>
          <p:nvPr>
            <p:ph type="sldNum" sz="quarter" idx="5"/>
          </p:nvPr>
        </p:nvSpPr>
        <p:spPr>
          <a:noFill/>
        </p:spPr>
        <p:txBody>
          <a:bodyPr/>
          <a:lstStyle/>
          <a:p>
            <a:fld id="{2A7CF46A-5BCC-42FC-9F64-31C9EFCE4E42}" type="slidenum">
              <a:rPr lang="en-US" smtClean="0"/>
              <a:pPr/>
              <a:t>5</a:t>
            </a:fld>
            <a:endParaRPr lang="en-US" smtClean="0"/>
          </a:p>
        </p:txBody>
      </p:sp>
      <p:sp>
        <p:nvSpPr>
          <p:cNvPr id="76804" name="Rectangle 2"/>
          <p:cNvSpPr>
            <a:spLocks noGrp="1" noRot="1" noChangeAspect="1" noChangeArrowheads="1" noTextEdit="1"/>
          </p:cNvSpPr>
          <p:nvPr>
            <p:ph type="sldImg"/>
          </p:nvPr>
        </p:nvSpPr>
        <p:spPr/>
      </p:sp>
      <p:sp>
        <p:nvSpPr>
          <p:cNvPr id="7680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4"/>
          <p:cNvSpPr>
            <a:spLocks noGrp="1" noChangeArrowheads="1"/>
          </p:cNvSpPr>
          <p:nvPr>
            <p:ph type="ftr" sz="quarter" idx="4"/>
          </p:nvPr>
        </p:nvSpPr>
        <p:spPr>
          <a:noFill/>
        </p:spPr>
        <p:txBody>
          <a:bodyPr/>
          <a:lstStyle/>
          <a:p>
            <a:pPr defTabSz="933131"/>
            <a:r>
              <a:rPr lang="en-US" dirty="0" smtClean="0">
                <a:latin typeface="Times New Roman" pitchFamily="18" charset="0"/>
                <a:ea typeface="ＭＳ Ｐゴシック" pitchFamily="34" charset="-128"/>
              </a:rPr>
              <a:t>CS267 Lecture 2</a:t>
            </a:r>
          </a:p>
        </p:txBody>
      </p:sp>
      <p:sp>
        <p:nvSpPr>
          <p:cNvPr id="77827" name="Rectangle 5"/>
          <p:cNvSpPr>
            <a:spLocks noGrp="1" noChangeArrowheads="1"/>
          </p:cNvSpPr>
          <p:nvPr>
            <p:ph type="sldNum" sz="quarter" idx="5"/>
          </p:nvPr>
        </p:nvSpPr>
        <p:spPr>
          <a:noFill/>
        </p:spPr>
        <p:txBody>
          <a:bodyPr/>
          <a:lstStyle/>
          <a:p>
            <a:fld id="{5592F7D8-4287-4831-BB98-986D344726A5}" type="slidenum">
              <a:rPr lang="en-US" smtClean="0"/>
              <a:pPr/>
              <a:t>6</a:t>
            </a:fld>
            <a:endParaRPr lang="en-US" smtClean="0"/>
          </a:p>
        </p:txBody>
      </p:sp>
      <p:sp>
        <p:nvSpPr>
          <p:cNvPr id="77828" name="Rectangle 2"/>
          <p:cNvSpPr>
            <a:spLocks noGrp="1" noRot="1" noChangeAspect="1" noChangeArrowheads="1" noTextEdit="1"/>
          </p:cNvSpPr>
          <p:nvPr>
            <p:ph type="sldImg"/>
          </p:nvPr>
        </p:nvSpPr>
        <p:spPr/>
      </p:sp>
      <p:sp>
        <p:nvSpPr>
          <p:cNvPr id="7782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4"/>
          <p:cNvSpPr>
            <a:spLocks noGrp="1" noChangeArrowheads="1"/>
          </p:cNvSpPr>
          <p:nvPr>
            <p:ph type="ftr" sz="quarter" idx="4"/>
          </p:nvPr>
        </p:nvSpPr>
        <p:spPr>
          <a:noFill/>
        </p:spPr>
        <p:txBody>
          <a:bodyPr/>
          <a:lstStyle/>
          <a:p>
            <a:pPr defTabSz="933131"/>
            <a:r>
              <a:rPr lang="en-US" dirty="0" smtClean="0">
                <a:latin typeface="Times New Roman" pitchFamily="18" charset="0"/>
                <a:ea typeface="ＭＳ Ｐゴシック" pitchFamily="34" charset="-128"/>
              </a:rPr>
              <a:t>CS267 Lecture 2</a:t>
            </a:r>
          </a:p>
        </p:txBody>
      </p:sp>
      <p:sp>
        <p:nvSpPr>
          <p:cNvPr id="78851" name="Rectangle 5"/>
          <p:cNvSpPr>
            <a:spLocks noGrp="1" noChangeArrowheads="1"/>
          </p:cNvSpPr>
          <p:nvPr>
            <p:ph type="sldNum" sz="quarter" idx="5"/>
          </p:nvPr>
        </p:nvSpPr>
        <p:spPr>
          <a:noFill/>
        </p:spPr>
        <p:txBody>
          <a:bodyPr/>
          <a:lstStyle/>
          <a:p>
            <a:fld id="{7C3918AA-E83B-426D-8E48-47A87D3C707E}" type="slidenum">
              <a:rPr lang="en-US" smtClean="0"/>
              <a:pPr/>
              <a:t>8</a:t>
            </a:fld>
            <a:endParaRPr lang="en-US" smtClean="0"/>
          </a:p>
        </p:txBody>
      </p:sp>
      <p:sp>
        <p:nvSpPr>
          <p:cNvPr id="78852" name="Rectangle 2"/>
          <p:cNvSpPr>
            <a:spLocks noGrp="1" noRot="1" noChangeAspect="1" noChangeArrowheads="1" noTextEdit="1"/>
          </p:cNvSpPr>
          <p:nvPr>
            <p:ph type="sldImg"/>
          </p:nvPr>
        </p:nvSpPr>
        <p:spPr/>
      </p:sp>
      <p:sp>
        <p:nvSpPr>
          <p:cNvPr id="7885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632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t>For class handout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5634" name="Rectangle 2"/>
          <p:cNvSpPr>
            <a:spLocks noGrp="1" noChangeArrowheads="1"/>
          </p:cNvSpPr>
          <p:nvPr>
            <p:ph type="body" idx="1"/>
          </p:nvPr>
        </p:nvSpPr>
        <p:spPr>
          <a:xfrm>
            <a:off x="913805" y="4345214"/>
            <a:ext cx="5030391" cy="4113893"/>
          </a:xfrm>
          <a:noFill/>
          <a:ln>
            <a:noFill/>
          </a:ln>
        </p:spPr>
        <p:txBody>
          <a:bodyPr lIns="92910" tIns="45640" rIns="92910" bIns="45640"/>
          <a:lstStyle/>
          <a:p>
            <a:r>
              <a:rPr lang="en-US"/>
              <a:t>Let’s use a specific example with realistic numbers: assume we have a 1 K word (4Kbyte) direct mapped cache with block size equals to 4 bytes (1 word).</a:t>
            </a:r>
          </a:p>
          <a:p>
            <a:r>
              <a:rPr lang="en-US"/>
              <a:t>In other words, each block associated with the cache tag will have 4 bytes in it (Row 1).</a:t>
            </a:r>
          </a:p>
          <a:p>
            <a:r>
              <a:rPr lang="en-US"/>
              <a:t>With Block Size equals to 4 bytes, the 2 least significant bits of the address will be used as byte select within the cache block.</a:t>
            </a:r>
          </a:p>
          <a:p>
            <a:r>
              <a:rPr lang="en-US"/>
              <a:t>Since the cache size is 1K word, the upper 32 minus 10+2 bits, or 20 bits of the address will be stored as cache tag.</a:t>
            </a:r>
          </a:p>
          <a:p>
            <a:r>
              <a:rPr lang="en-US"/>
              <a:t>The rest of the (10) address bits in the middle, that is bit 2 through 11, will be used as Cache Index to select the proper cache entry</a:t>
            </a:r>
          </a:p>
          <a:p>
            <a:endParaRPr lang="en-US"/>
          </a:p>
          <a:p>
            <a:r>
              <a:rPr lang="en-US"/>
              <a:t>Temporal!</a:t>
            </a:r>
          </a:p>
        </p:txBody>
      </p:sp>
      <p:sp>
        <p:nvSpPr>
          <p:cNvPr id="1605635" name="Rectangle 3"/>
          <p:cNvSpPr>
            <a:spLocks noGrp="1" noRot="1" noChangeAspect="1" noChangeArrowheads="1" noTextEdit="1"/>
          </p:cNvSpPr>
          <p:nvPr>
            <p:ph type="sldImg"/>
          </p:nvPr>
        </p:nvSpPr>
        <p:spPr>
          <a:xfrm>
            <a:off x="1157288" y="692150"/>
            <a:ext cx="4551362" cy="3414713"/>
          </a:xfrm>
          <a:ln cap="flat">
            <a:solidFill>
              <a:schemeClr val="tx1"/>
            </a:solid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3366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7C9F2B93-4D39-AB48-86A6-B3C6E4B059A0}" type="datetime1">
              <a:rPr lang="en-US" smtClean="0"/>
              <a:pPr/>
              <a:t>10/4/17</a:t>
            </a:fld>
            <a:endParaRPr lang="en-US" dirty="0"/>
          </a:p>
        </p:txBody>
      </p:sp>
      <p:sp>
        <p:nvSpPr>
          <p:cNvPr id="5" name="Footer Placeholder 4"/>
          <p:cNvSpPr>
            <a:spLocks noGrp="1"/>
          </p:cNvSpPr>
          <p:nvPr>
            <p:ph type="ftr" sz="quarter" idx="11"/>
          </p:nvPr>
        </p:nvSpPr>
        <p:spPr/>
        <p:txBody>
          <a:bodyPr/>
          <a:lstStyle/>
          <a:p>
            <a:r>
              <a:rPr lang="en-US" dirty="0" smtClean="0"/>
              <a:t>Fall 2013 -- Lecture #22</a:t>
            </a:r>
            <a:endParaRPr lang="en-US" dirty="0"/>
          </a:p>
        </p:txBody>
      </p:sp>
      <p:sp>
        <p:nvSpPr>
          <p:cNvPr id="6" name="Slide Number Placeholder 5"/>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64DAC1-BE44-B048-9BC1-16DDDA0C8DA7}" type="datetime1">
              <a:rPr lang="en-US" smtClean="0"/>
              <a:pPr/>
              <a:t>10/4/17</a:t>
            </a:fld>
            <a:endParaRPr lang="en-US" dirty="0"/>
          </a:p>
        </p:txBody>
      </p:sp>
      <p:sp>
        <p:nvSpPr>
          <p:cNvPr id="5" name="Footer Placeholder 4"/>
          <p:cNvSpPr>
            <a:spLocks noGrp="1"/>
          </p:cNvSpPr>
          <p:nvPr>
            <p:ph type="ftr" sz="quarter" idx="11"/>
          </p:nvPr>
        </p:nvSpPr>
        <p:spPr/>
        <p:txBody>
          <a:bodyPr/>
          <a:lstStyle/>
          <a:p>
            <a:r>
              <a:rPr lang="en-US" dirty="0" smtClean="0"/>
              <a:t>Fall 2013 -- Lecture #22</a:t>
            </a:r>
            <a:endParaRPr lang="en-US" dirty="0"/>
          </a:p>
        </p:txBody>
      </p:sp>
      <p:sp>
        <p:nvSpPr>
          <p:cNvPr id="6" name="Slide Number Placeholder 5"/>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56EB91-00B7-E545-896B-6413BFF2450C}" type="datetime1">
              <a:rPr lang="en-US" smtClean="0"/>
              <a:pPr/>
              <a:t>10/4/17</a:t>
            </a:fld>
            <a:endParaRPr lang="en-US" dirty="0"/>
          </a:p>
        </p:txBody>
      </p:sp>
      <p:sp>
        <p:nvSpPr>
          <p:cNvPr id="5" name="Footer Placeholder 4"/>
          <p:cNvSpPr>
            <a:spLocks noGrp="1"/>
          </p:cNvSpPr>
          <p:nvPr>
            <p:ph type="ftr" sz="quarter" idx="11"/>
          </p:nvPr>
        </p:nvSpPr>
        <p:spPr/>
        <p:txBody>
          <a:bodyPr/>
          <a:lstStyle/>
          <a:p>
            <a:r>
              <a:rPr lang="en-US" dirty="0" smtClean="0"/>
              <a:t>Fall 2013 -- Lecture #22</a:t>
            </a:r>
            <a:endParaRPr lang="en-US" dirty="0"/>
          </a:p>
        </p:txBody>
      </p:sp>
      <p:sp>
        <p:nvSpPr>
          <p:cNvPr id="6" name="Slide Number Placeholder 5"/>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5727700" cy="474663"/>
          </a:xfrm>
        </p:spPr>
        <p:txBody>
          <a:bodyPr/>
          <a:lstStyle/>
          <a:p>
            <a:r>
              <a:rPr lang="en-US"/>
              <a:t>Click to edit Master title style</a:t>
            </a:r>
          </a:p>
        </p:txBody>
      </p:sp>
      <p:sp>
        <p:nvSpPr>
          <p:cNvPr id="3" name="Text Placeholder 2"/>
          <p:cNvSpPr>
            <a:spLocks noGrp="1"/>
          </p:cNvSpPr>
          <p:nvPr>
            <p:ph type="body" sz="half" idx="1"/>
          </p:nvPr>
        </p:nvSpPr>
        <p:spPr>
          <a:xfrm>
            <a:off x="685800" y="1143000"/>
            <a:ext cx="3848100" cy="2138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86300" y="1143000"/>
            <a:ext cx="3848100" cy="9921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86300" y="2287588"/>
            <a:ext cx="3848100" cy="9937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153400" cy="42227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533400" y="914400"/>
            <a:ext cx="8153400" cy="2393950"/>
          </a:xfrm>
        </p:spPr>
        <p:txBody>
          <a:bodyPr/>
          <a:lstStyle/>
          <a:p>
            <a:pPr lvl="0"/>
            <a:endParaRPr lang="en-US" noProof="0" dirty="0"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4C3A35-71AF-2941-8129-F4C060A443F0}" type="datetime1">
              <a:rPr lang="en-US" smtClean="0"/>
              <a:pPr/>
              <a:t>10/4/17</a:t>
            </a:fld>
            <a:endParaRPr lang="en-US" dirty="0"/>
          </a:p>
        </p:txBody>
      </p:sp>
      <p:sp>
        <p:nvSpPr>
          <p:cNvPr id="5" name="Footer Placeholder 4"/>
          <p:cNvSpPr>
            <a:spLocks noGrp="1"/>
          </p:cNvSpPr>
          <p:nvPr>
            <p:ph type="ftr" sz="quarter" idx="11"/>
          </p:nvPr>
        </p:nvSpPr>
        <p:spPr/>
        <p:txBody>
          <a:bodyPr/>
          <a:lstStyle/>
          <a:p>
            <a:r>
              <a:rPr lang="en-US" dirty="0" smtClean="0"/>
              <a:t>Fall 2013 -- Lecture #22</a:t>
            </a:r>
            <a:endParaRPr lang="en-US" dirty="0"/>
          </a:p>
        </p:txBody>
      </p:sp>
      <p:sp>
        <p:nvSpPr>
          <p:cNvPr id="6" name="Slide Number Placeholder 5"/>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27648B-07AF-6747-B179-2E2C4999D6E7}" type="datetime1">
              <a:rPr lang="en-US" smtClean="0"/>
              <a:pPr/>
              <a:t>10/4/17</a:t>
            </a:fld>
            <a:endParaRPr lang="en-US" dirty="0"/>
          </a:p>
        </p:txBody>
      </p:sp>
      <p:sp>
        <p:nvSpPr>
          <p:cNvPr id="5" name="Footer Placeholder 4"/>
          <p:cNvSpPr>
            <a:spLocks noGrp="1"/>
          </p:cNvSpPr>
          <p:nvPr>
            <p:ph type="ftr" sz="quarter" idx="11"/>
          </p:nvPr>
        </p:nvSpPr>
        <p:spPr/>
        <p:txBody>
          <a:bodyPr/>
          <a:lstStyle/>
          <a:p>
            <a:r>
              <a:rPr lang="en-US" dirty="0" smtClean="0"/>
              <a:t>Fall 2013 -- Lecture #22</a:t>
            </a:r>
            <a:endParaRPr lang="en-US" dirty="0"/>
          </a:p>
        </p:txBody>
      </p:sp>
      <p:sp>
        <p:nvSpPr>
          <p:cNvPr id="6" name="Slide Number Placeholder 5"/>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BD3C22-1255-7648-9FCD-1C9812662B45}" type="datetime1">
              <a:rPr lang="en-US" smtClean="0"/>
              <a:pPr/>
              <a:t>10/4/17</a:t>
            </a:fld>
            <a:endParaRPr lang="en-US" dirty="0"/>
          </a:p>
        </p:txBody>
      </p:sp>
      <p:sp>
        <p:nvSpPr>
          <p:cNvPr id="6" name="Footer Placeholder 5"/>
          <p:cNvSpPr>
            <a:spLocks noGrp="1"/>
          </p:cNvSpPr>
          <p:nvPr>
            <p:ph type="ftr" sz="quarter" idx="11"/>
          </p:nvPr>
        </p:nvSpPr>
        <p:spPr/>
        <p:txBody>
          <a:bodyPr/>
          <a:lstStyle/>
          <a:p>
            <a:r>
              <a:rPr lang="en-US" dirty="0" smtClean="0"/>
              <a:t>Fall 2013 -- Lecture #22</a:t>
            </a:r>
            <a:endParaRPr lang="en-US" dirty="0"/>
          </a:p>
        </p:txBody>
      </p:sp>
      <p:sp>
        <p:nvSpPr>
          <p:cNvPr id="7" name="Slide Number Placeholder 6"/>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08D7FCF-02FA-5E49-AEF6-FB02EB47A452}" type="datetime1">
              <a:rPr lang="en-US" smtClean="0"/>
              <a:pPr/>
              <a:t>10/4/17</a:t>
            </a:fld>
            <a:endParaRPr lang="en-US" dirty="0"/>
          </a:p>
        </p:txBody>
      </p:sp>
      <p:sp>
        <p:nvSpPr>
          <p:cNvPr id="8" name="Footer Placeholder 7"/>
          <p:cNvSpPr>
            <a:spLocks noGrp="1"/>
          </p:cNvSpPr>
          <p:nvPr>
            <p:ph type="ftr" sz="quarter" idx="11"/>
          </p:nvPr>
        </p:nvSpPr>
        <p:spPr/>
        <p:txBody>
          <a:bodyPr/>
          <a:lstStyle/>
          <a:p>
            <a:r>
              <a:rPr lang="en-US" dirty="0" smtClean="0"/>
              <a:t>Fall 2013 -- Lecture #22</a:t>
            </a:r>
            <a:endParaRPr lang="en-US" dirty="0"/>
          </a:p>
        </p:txBody>
      </p:sp>
      <p:sp>
        <p:nvSpPr>
          <p:cNvPr id="9" name="Slide Number Placeholder 8"/>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D5917D-518C-4E4E-82AF-836D19333D3E}" type="datetime1">
              <a:rPr lang="en-US" smtClean="0"/>
              <a:pPr/>
              <a:t>10/4/17</a:t>
            </a:fld>
            <a:endParaRPr lang="en-US" dirty="0"/>
          </a:p>
        </p:txBody>
      </p:sp>
      <p:sp>
        <p:nvSpPr>
          <p:cNvPr id="4" name="Footer Placeholder 3"/>
          <p:cNvSpPr>
            <a:spLocks noGrp="1"/>
          </p:cNvSpPr>
          <p:nvPr>
            <p:ph type="ftr" sz="quarter" idx="11"/>
          </p:nvPr>
        </p:nvSpPr>
        <p:spPr/>
        <p:txBody>
          <a:bodyPr/>
          <a:lstStyle/>
          <a:p>
            <a:r>
              <a:rPr lang="en-US" dirty="0" smtClean="0"/>
              <a:t>Fall 2013 -- Lecture #22</a:t>
            </a:r>
            <a:endParaRPr lang="en-US" dirty="0"/>
          </a:p>
        </p:txBody>
      </p:sp>
      <p:sp>
        <p:nvSpPr>
          <p:cNvPr id="5" name="Slide Number Placeholder 4"/>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926585-0EA5-6246-A9FA-8A155AB2F104}" type="datetime1">
              <a:rPr lang="en-US" smtClean="0"/>
              <a:pPr/>
              <a:t>10/4/17</a:t>
            </a:fld>
            <a:endParaRPr lang="en-US" dirty="0"/>
          </a:p>
        </p:txBody>
      </p:sp>
      <p:sp>
        <p:nvSpPr>
          <p:cNvPr id="3" name="Footer Placeholder 2"/>
          <p:cNvSpPr>
            <a:spLocks noGrp="1"/>
          </p:cNvSpPr>
          <p:nvPr>
            <p:ph type="ftr" sz="quarter" idx="11"/>
          </p:nvPr>
        </p:nvSpPr>
        <p:spPr/>
        <p:txBody>
          <a:bodyPr/>
          <a:lstStyle/>
          <a:p>
            <a:r>
              <a:rPr lang="en-US" dirty="0" smtClean="0"/>
              <a:t>Fall 2013 -- Lecture #22</a:t>
            </a:r>
            <a:endParaRPr lang="en-US" dirty="0"/>
          </a:p>
        </p:txBody>
      </p:sp>
      <p:sp>
        <p:nvSpPr>
          <p:cNvPr id="4" name="Slide Number Placeholder 3"/>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CBDE21-E6F4-3449-8B2F-E98949F51F8C}" type="datetime1">
              <a:rPr lang="en-US" smtClean="0"/>
              <a:pPr/>
              <a:t>10/4/17</a:t>
            </a:fld>
            <a:endParaRPr lang="en-US" dirty="0"/>
          </a:p>
        </p:txBody>
      </p:sp>
      <p:sp>
        <p:nvSpPr>
          <p:cNvPr id="6" name="Footer Placeholder 5"/>
          <p:cNvSpPr>
            <a:spLocks noGrp="1"/>
          </p:cNvSpPr>
          <p:nvPr>
            <p:ph type="ftr" sz="quarter" idx="11"/>
          </p:nvPr>
        </p:nvSpPr>
        <p:spPr/>
        <p:txBody>
          <a:bodyPr/>
          <a:lstStyle/>
          <a:p>
            <a:r>
              <a:rPr lang="en-US" dirty="0" smtClean="0"/>
              <a:t>Fall 2013 -- Lecture #22</a:t>
            </a:r>
            <a:endParaRPr lang="en-US" dirty="0"/>
          </a:p>
        </p:txBody>
      </p:sp>
      <p:sp>
        <p:nvSpPr>
          <p:cNvPr id="7" name="Slide Number Placeholder 6"/>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ADCBC0-23F2-5B4E-A135-42DBDAC36DDF}" type="datetime1">
              <a:rPr lang="en-US" smtClean="0"/>
              <a:pPr/>
              <a:t>10/4/17</a:t>
            </a:fld>
            <a:endParaRPr lang="en-US" dirty="0"/>
          </a:p>
        </p:txBody>
      </p:sp>
      <p:sp>
        <p:nvSpPr>
          <p:cNvPr id="6" name="Footer Placeholder 5"/>
          <p:cNvSpPr>
            <a:spLocks noGrp="1"/>
          </p:cNvSpPr>
          <p:nvPr>
            <p:ph type="ftr" sz="quarter" idx="11"/>
          </p:nvPr>
        </p:nvSpPr>
        <p:spPr/>
        <p:txBody>
          <a:bodyPr/>
          <a:lstStyle/>
          <a:p>
            <a:r>
              <a:rPr lang="en-US" dirty="0" smtClean="0"/>
              <a:t>Fall 2013 -- Lecture #22</a:t>
            </a:r>
            <a:endParaRPr lang="en-US" dirty="0"/>
          </a:p>
        </p:txBody>
      </p:sp>
      <p:sp>
        <p:nvSpPr>
          <p:cNvPr id="7" name="Slide Number Placeholder 6"/>
          <p:cNvSpPr>
            <a:spLocks noGrp="1"/>
          </p:cNvSpPr>
          <p:nvPr>
            <p:ph type="sldNum" sz="quarter" idx="12"/>
          </p:nvPr>
        </p:nvSpPr>
        <p:spPr/>
        <p:txBody>
          <a:bodyPr/>
          <a:lstStyle/>
          <a:p>
            <a:fld id="{3CC63E4C-4642-794D-A2FD-70F6B81535F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EFAF7-0BD5-5D48-8229-9FA0350637FF}" type="datetime1">
              <a:rPr lang="en-US" smtClean="0"/>
              <a:pPr/>
              <a:t>10/4/17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Fall 2013 -- Lecture #22</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63E4C-4642-794D-A2FD-70F6B81535F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Lst>
  <p:timing>
    <p:tnLst>
      <p:par>
        <p:cTn id="1" dur="indefinite" restart="never" nodeType="tmRoot"/>
      </p:par>
    </p:tnLst>
  </p:timing>
  <p:hf hdr="0"/>
  <p:txStyles>
    <p:titleStyle>
      <a:lvl1pPr algn="ctr" defTabSz="457200" rtl="0" eaLnBrk="1" latinLnBrk="0" hangingPunct="1">
        <a:spcBef>
          <a:spcPct val="0"/>
        </a:spcBef>
        <a:buNone/>
        <a:defRPr sz="4400" kern="1200">
          <a:solidFill>
            <a:srgbClr val="FF0000"/>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sldNum" sz="quarter" idx="10"/>
          </p:nvPr>
        </p:nvSpPr>
        <p:spPr>
          <a:noFill/>
        </p:spPr>
        <p:txBody>
          <a:bodyPr/>
          <a:lstStyle/>
          <a:p>
            <a:fld id="{70BE41C7-C097-4846-AD4F-E487CA94A2F5}" type="slidenum">
              <a:rPr lang="en-US" smtClean="0"/>
              <a:pPr/>
              <a:t>1</a:t>
            </a:fld>
            <a:endParaRPr lang="en-US" smtClean="0"/>
          </a:p>
        </p:txBody>
      </p:sp>
      <p:sp>
        <p:nvSpPr>
          <p:cNvPr id="19459" name="Rectangle 2"/>
          <p:cNvSpPr>
            <a:spLocks noGrp="1" noChangeArrowheads="1"/>
          </p:cNvSpPr>
          <p:nvPr>
            <p:ph type="ctrTitle"/>
          </p:nvPr>
        </p:nvSpPr>
        <p:spPr>
          <a:xfrm>
            <a:off x="919163" y="904875"/>
            <a:ext cx="7253287" cy="3800475"/>
          </a:xfrm>
          <a:noFill/>
        </p:spPr>
        <p:txBody>
          <a:bodyPr wrap="none" anchor="ctr">
            <a:normAutofit fontScale="90000"/>
          </a:bodyPr>
          <a:lstStyle/>
          <a:p>
            <a:r>
              <a:rPr lang="en-US" dirty="0" smtClean="0">
                <a:latin typeface="Helvetica" charset="0"/>
              </a:rPr>
              <a:t/>
            </a:r>
            <a:br>
              <a:rPr lang="en-US" dirty="0" smtClean="0">
                <a:latin typeface="Helvetica" charset="0"/>
              </a:rPr>
            </a:br>
            <a:r>
              <a:rPr lang="en-US" dirty="0" smtClean="0">
                <a:latin typeface="Helvetica" charset="0"/>
              </a:rPr>
              <a:t/>
            </a:r>
            <a:br>
              <a:rPr lang="en-US" dirty="0" smtClean="0">
                <a:latin typeface="Helvetica" charset="0"/>
              </a:rPr>
            </a:br>
            <a:r>
              <a:rPr lang="en-US" dirty="0" smtClean="0">
                <a:latin typeface="Helvetica" charset="0"/>
              </a:rPr>
              <a:t>Caches and </a:t>
            </a:r>
            <a:r>
              <a:rPr lang="en-US" smtClean="0">
                <a:latin typeface="Helvetica" charset="0"/>
              </a:rPr>
              <a:t>Memory Hierarchy:</a:t>
            </a:r>
            <a:br>
              <a:rPr lang="en-US" smtClean="0">
                <a:latin typeface="Helvetica" charset="0"/>
              </a:rPr>
            </a:br>
            <a:r>
              <a:rPr lang="en-US" smtClean="0">
                <a:latin typeface="Helvetica" charset="0"/>
              </a:rPr>
              <a:t>Review</a:t>
            </a:r>
            <a:r>
              <a:rPr lang="en-US" dirty="0" smtClean="0">
                <a:latin typeface="Helvetica" charset="0"/>
              </a:rPr>
              <a:t/>
            </a:r>
            <a:br>
              <a:rPr lang="en-US" dirty="0" smtClean="0">
                <a:latin typeface="Helvetica" charset="0"/>
              </a:rPr>
            </a:br>
            <a:r>
              <a:rPr lang="en-US" dirty="0" smtClean="0">
                <a:latin typeface="Helvetica" charset="0"/>
              </a:rPr>
              <a:t/>
            </a:r>
            <a:br>
              <a:rPr lang="en-US" dirty="0" smtClean="0">
                <a:latin typeface="Helvetica" charset="0"/>
              </a:rPr>
            </a:br>
            <a:endParaRPr lang="en-US" dirty="0" smtClean="0">
              <a:latin typeface="Helvetica" charset="0"/>
            </a:endParaRPr>
          </a:p>
        </p:txBody>
      </p:sp>
      <p:sp>
        <p:nvSpPr>
          <p:cNvPr id="19460" name="Subtitle 4"/>
          <p:cNvSpPr>
            <a:spLocks noGrp="1"/>
          </p:cNvSpPr>
          <p:nvPr>
            <p:ph type="subTitle" idx="1"/>
          </p:nvPr>
        </p:nvSpPr>
        <p:spPr>
          <a:xfrm>
            <a:off x="1600200" y="5170488"/>
            <a:ext cx="6400800" cy="712787"/>
          </a:xfrm>
        </p:spPr>
        <p:txBody>
          <a:bodyPr>
            <a:normAutofit/>
          </a:bodyPr>
          <a:lstStyle/>
          <a:p>
            <a:r>
              <a:rPr lang="en-US" sz="2000" dirty="0" smtClean="0">
                <a:latin typeface="Helvetica" charset="0"/>
              </a:rPr>
              <a:t>UCSB CS240A, Fall 2017</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normAutofit fontScale="90000"/>
          </a:bodyPr>
          <a:lstStyle/>
          <a:p>
            <a:pPr eaLnBrk="1" hangingPunct="1"/>
            <a:r>
              <a:rPr lang="en-US" dirty="0" smtClean="0"/>
              <a:t>Processor Address Fields used by Cache Controller</a:t>
            </a:r>
            <a:endParaRPr lang="en-US" dirty="0"/>
          </a:p>
        </p:txBody>
      </p:sp>
      <p:sp>
        <p:nvSpPr>
          <p:cNvPr id="1694723" name="Rectangle 3"/>
          <p:cNvSpPr>
            <a:spLocks noGrp="1" noChangeArrowheads="1"/>
          </p:cNvSpPr>
          <p:nvPr>
            <p:ph type="body" idx="1"/>
          </p:nvPr>
        </p:nvSpPr>
        <p:spPr>
          <a:xfrm>
            <a:off x="457200" y="1430189"/>
            <a:ext cx="8153400" cy="4867573"/>
          </a:xfrm>
        </p:spPr>
        <p:txBody>
          <a:bodyPr rtlCol="0">
            <a:normAutofit/>
          </a:bodyPr>
          <a:lstStyle/>
          <a:p>
            <a:pPr>
              <a:buClr>
                <a:schemeClr val="tx1"/>
              </a:buClr>
              <a:defRPr/>
            </a:pPr>
            <a:r>
              <a:rPr lang="en-US" sz="2400" dirty="0" smtClean="0">
                <a:solidFill>
                  <a:srgbClr val="0000FF"/>
                </a:solidFill>
              </a:rPr>
              <a:t>Block Offset</a:t>
            </a:r>
            <a:r>
              <a:rPr lang="en-US" sz="2400" dirty="0" smtClean="0"/>
              <a:t>: Byte address within block</a:t>
            </a:r>
          </a:p>
          <a:p>
            <a:pPr lvl="1">
              <a:buClr>
                <a:schemeClr val="tx1"/>
              </a:buClr>
              <a:defRPr/>
            </a:pPr>
            <a:r>
              <a:rPr lang="en-US" sz="2400" dirty="0" smtClean="0"/>
              <a:t>B is number of bytes per block</a:t>
            </a:r>
          </a:p>
          <a:p>
            <a:pPr eaLnBrk="1" fontAlgn="auto" hangingPunct="1">
              <a:spcAft>
                <a:spcPts val="0"/>
              </a:spcAft>
              <a:buClr>
                <a:schemeClr val="tx1"/>
              </a:buClr>
              <a:buFont typeface="Arial"/>
              <a:buChar char="•"/>
              <a:defRPr/>
            </a:pPr>
            <a:r>
              <a:rPr lang="en-US" sz="2400" dirty="0" smtClean="0">
                <a:solidFill>
                  <a:srgbClr val="0000FF"/>
                </a:solidFill>
              </a:rPr>
              <a:t>Set Index</a:t>
            </a:r>
            <a:r>
              <a:rPr lang="en-US" sz="2400" dirty="0" smtClean="0"/>
              <a:t>: Selects which set.  S is the number of sets</a:t>
            </a:r>
          </a:p>
          <a:p>
            <a:pPr eaLnBrk="1" fontAlgn="auto" hangingPunct="1">
              <a:spcAft>
                <a:spcPts val="0"/>
              </a:spcAft>
              <a:buClr>
                <a:schemeClr val="tx1"/>
              </a:buClr>
              <a:buFont typeface="Arial"/>
              <a:buChar char="•"/>
              <a:defRPr/>
            </a:pPr>
            <a:r>
              <a:rPr lang="en-US" sz="2400" dirty="0" smtClean="0">
                <a:solidFill>
                  <a:srgbClr val="0000FF"/>
                </a:solidFill>
              </a:rPr>
              <a:t>Tag</a:t>
            </a:r>
            <a:r>
              <a:rPr lang="en-US" sz="2400" dirty="0" smtClean="0"/>
              <a:t>: Remaining portion of processor address</a:t>
            </a:r>
          </a:p>
          <a:p>
            <a:pPr eaLnBrk="1" fontAlgn="auto" hangingPunct="1">
              <a:spcAft>
                <a:spcPts val="0"/>
              </a:spcAft>
              <a:buFont typeface="Arial"/>
              <a:buChar char="•"/>
              <a:defRPr/>
            </a:pPr>
            <a:endParaRPr lang="en-US" sz="2400" dirty="0" smtClean="0"/>
          </a:p>
          <a:p>
            <a:pPr eaLnBrk="1" fontAlgn="auto" hangingPunct="1">
              <a:spcAft>
                <a:spcPts val="0"/>
              </a:spcAft>
              <a:buFont typeface="Arial"/>
              <a:buChar char="•"/>
              <a:defRPr/>
            </a:pPr>
            <a:endParaRPr lang="en-US" sz="2400" dirty="0" smtClean="0"/>
          </a:p>
          <a:p>
            <a:pPr eaLnBrk="1" fontAlgn="auto" hangingPunct="1">
              <a:spcAft>
                <a:spcPts val="0"/>
              </a:spcAft>
              <a:buFont typeface="Arial"/>
              <a:buChar char="•"/>
              <a:defRPr/>
            </a:pPr>
            <a:endParaRPr lang="en-US" sz="2400" dirty="0" smtClean="0"/>
          </a:p>
          <a:p>
            <a:r>
              <a:rPr lang="en-US" sz="2400" dirty="0" smtClean="0"/>
              <a:t>Size of Tag = Address size – log(S) – log(B)</a:t>
            </a:r>
          </a:p>
          <a:p>
            <a:pPr eaLnBrk="1" fontAlgn="auto" hangingPunct="1">
              <a:spcAft>
                <a:spcPts val="0"/>
              </a:spcAft>
              <a:buNone/>
              <a:defRPr/>
            </a:pPr>
            <a:endParaRPr lang="en-US" sz="2400" dirty="0" smtClean="0"/>
          </a:p>
          <a:p>
            <a:pPr eaLnBrk="1" fontAlgn="auto" hangingPunct="1">
              <a:spcAft>
                <a:spcPts val="0"/>
              </a:spcAft>
              <a:buFont typeface="Arial"/>
              <a:buChar char="•"/>
              <a:defRPr/>
            </a:pPr>
            <a:endParaRPr lang="en-US" sz="2400" dirty="0">
              <a:ea typeface="+mn-ea"/>
              <a:cs typeface="+mn-cs"/>
            </a:endParaRPr>
          </a:p>
        </p:txBody>
      </p:sp>
      <p:grpSp>
        <p:nvGrpSpPr>
          <p:cNvPr id="20" name="Group 19"/>
          <p:cNvGrpSpPr/>
          <p:nvPr/>
        </p:nvGrpSpPr>
        <p:grpSpPr>
          <a:xfrm>
            <a:off x="838200" y="3657599"/>
            <a:ext cx="7067810" cy="737229"/>
            <a:chOff x="838200" y="3657599"/>
            <a:chExt cx="7067810" cy="737229"/>
          </a:xfrm>
        </p:grpSpPr>
        <p:sp>
          <p:nvSpPr>
            <p:cNvPr id="55300" name="Rectangle 4"/>
            <p:cNvSpPr>
              <a:spLocks noChangeArrowheads="1"/>
            </p:cNvSpPr>
            <p:nvPr/>
          </p:nvSpPr>
          <p:spPr bwMode="auto">
            <a:xfrm>
              <a:off x="838200" y="3657600"/>
              <a:ext cx="7067810" cy="737228"/>
            </a:xfrm>
            <a:prstGeom prst="rect">
              <a:avLst/>
            </a:prstGeom>
            <a:noFill/>
            <a:ln w="12700">
              <a:solidFill>
                <a:schemeClr val="tx1"/>
              </a:solidFill>
              <a:miter lim="800000"/>
              <a:headEnd/>
              <a:tailEnd/>
            </a:ln>
          </p:spPr>
          <p:txBody>
            <a:bodyPr wrap="none" anchor="ctr">
              <a:prstTxWarp prst="textNoShape">
                <a:avLst/>
              </a:prstTxWarp>
            </a:bodyPr>
            <a:lstStyle/>
            <a:p>
              <a:endParaRPr lang="en-US" sz="3200">
                <a:latin typeface="Calibri" charset="0"/>
              </a:endParaRPr>
            </a:p>
          </p:txBody>
        </p:sp>
        <p:sp>
          <p:nvSpPr>
            <p:cNvPr id="55301" name="Line 5"/>
            <p:cNvSpPr>
              <a:spLocks noChangeShapeType="1"/>
            </p:cNvSpPr>
            <p:nvPr/>
          </p:nvSpPr>
          <p:spPr bwMode="auto">
            <a:xfrm>
              <a:off x="5940425" y="3657599"/>
              <a:ext cx="0" cy="722959"/>
            </a:xfrm>
            <a:prstGeom prst="line">
              <a:avLst/>
            </a:prstGeom>
            <a:noFill/>
            <a:ln w="12700">
              <a:solidFill>
                <a:schemeClr val="tx1"/>
              </a:solidFill>
              <a:round/>
              <a:headEnd/>
              <a:tailEnd/>
            </a:ln>
          </p:spPr>
          <p:txBody>
            <a:bodyPr>
              <a:prstTxWarp prst="textNoShape">
                <a:avLst/>
              </a:prstTxWarp>
            </a:bodyPr>
            <a:lstStyle/>
            <a:p>
              <a:endParaRPr lang="en-US" sz="2800"/>
            </a:p>
          </p:txBody>
        </p:sp>
        <p:sp>
          <p:nvSpPr>
            <p:cNvPr id="55302" name="Line 6"/>
            <p:cNvSpPr>
              <a:spLocks noChangeShapeType="1"/>
            </p:cNvSpPr>
            <p:nvPr/>
          </p:nvSpPr>
          <p:spPr bwMode="auto">
            <a:xfrm>
              <a:off x="4426512" y="3657599"/>
              <a:ext cx="0" cy="722959"/>
            </a:xfrm>
            <a:prstGeom prst="line">
              <a:avLst/>
            </a:prstGeom>
            <a:noFill/>
            <a:ln w="12700">
              <a:solidFill>
                <a:schemeClr val="tx1"/>
              </a:solidFill>
              <a:round/>
              <a:headEnd/>
              <a:tailEnd/>
            </a:ln>
          </p:spPr>
          <p:txBody>
            <a:bodyPr>
              <a:prstTxWarp prst="textNoShape">
                <a:avLst/>
              </a:prstTxWarp>
            </a:bodyPr>
            <a:lstStyle/>
            <a:p>
              <a:endParaRPr lang="en-US" sz="2800"/>
            </a:p>
          </p:txBody>
        </p:sp>
        <p:sp>
          <p:nvSpPr>
            <p:cNvPr id="55304" name="Text Box 8"/>
            <p:cNvSpPr txBox="1">
              <a:spLocks noChangeArrowheads="1"/>
            </p:cNvSpPr>
            <p:nvPr/>
          </p:nvSpPr>
          <p:spPr bwMode="auto">
            <a:xfrm>
              <a:off x="5950920" y="3763628"/>
              <a:ext cx="1805081" cy="461665"/>
            </a:xfrm>
            <a:prstGeom prst="rect">
              <a:avLst/>
            </a:prstGeom>
            <a:noFill/>
            <a:ln w="12700">
              <a:noFill/>
              <a:miter lim="800000"/>
              <a:headEnd/>
              <a:tailEnd/>
            </a:ln>
          </p:spPr>
          <p:txBody>
            <a:bodyPr wrap="square">
              <a:prstTxWarp prst="textNoShape">
                <a:avLst/>
              </a:prstTxWarp>
              <a:spAutoFit/>
            </a:bodyPr>
            <a:lstStyle/>
            <a:p>
              <a:r>
                <a:rPr lang="en-US" sz="2400" dirty="0">
                  <a:latin typeface="Calibri" charset="0"/>
                </a:rPr>
                <a:t>Block</a:t>
              </a:r>
              <a:r>
                <a:rPr lang="en-US" sz="2400" dirty="0" smtClean="0">
                  <a:latin typeface="Calibri" charset="0"/>
                </a:rPr>
                <a:t> offset</a:t>
              </a:r>
              <a:endParaRPr lang="en-US" sz="2400" dirty="0">
                <a:latin typeface="Calibri" charset="0"/>
              </a:endParaRPr>
            </a:p>
          </p:txBody>
        </p:sp>
        <p:sp>
          <p:nvSpPr>
            <p:cNvPr id="55306" name="Text Box 10"/>
            <p:cNvSpPr txBox="1">
              <a:spLocks noChangeArrowheads="1"/>
            </p:cNvSpPr>
            <p:nvPr/>
          </p:nvSpPr>
          <p:spPr bwMode="auto">
            <a:xfrm>
              <a:off x="4520218" y="3773893"/>
              <a:ext cx="1332967" cy="461665"/>
            </a:xfrm>
            <a:prstGeom prst="rect">
              <a:avLst/>
            </a:prstGeom>
            <a:noFill/>
            <a:ln w="12700">
              <a:noFill/>
              <a:miter lim="800000"/>
              <a:headEnd/>
              <a:tailEnd/>
            </a:ln>
          </p:spPr>
          <p:txBody>
            <a:bodyPr wrap="none">
              <a:prstTxWarp prst="textNoShape">
                <a:avLst/>
              </a:prstTxWarp>
              <a:spAutoFit/>
            </a:bodyPr>
            <a:lstStyle/>
            <a:p>
              <a:r>
                <a:rPr lang="en-US" sz="2400" dirty="0" smtClean="0">
                  <a:latin typeface="Calibri" charset="0"/>
                </a:rPr>
                <a:t>Set Index</a:t>
              </a:r>
              <a:endParaRPr lang="en-US" sz="2400" dirty="0">
                <a:latin typeface="Calibri" charset="0"/>
              </a:endParaRPr>
            </a:p>
          </p:txBody>
        </p:sp>
        <p:sp>
          <p:nvSpPr>
            <p:cNvPr id="55307" name="Text Box 11"/>
            <p:cNvSpPr txBox="1">
              <a:spLocks noChangeArrowheads="1"/>
            </p:cNvSpPr>
            <p:nvPr/>
          </p:nvSpPr>
          <p:spPr bwMode="auto">
            <a:xfrm>
              <a:off x="2528336" y="3781184"/>
              <a:ext cx="602899" cy="461665"/>
            </a:xfrm>
            <a:prstGeom prst="rect">
              <a:avLst/>
            </a:prstGeom>
            <a:noFill/>
            <a:ln w="12700">
              <a:noFill/>
              <a:miter lim="800000"/>
              <a:headEnd/>
              <a:tailEnd/>
            </a:ln>
          </p:spPr>
          <p:txBody>
            <a:bodyPr wrap="none">
              <a:prstTxWarp prst="textNoShape">
                <a:avLst/>
              </a:prstTxWarp>
              <a:spAutoFit/>
            </a:bodyPr>
            <a:lstStyle/>
            <a:p>
              <a:r>
                <a:rPr lang="en-US" sz="2400" dirty="0">
                  <a:latin typeface="Calibri" charset="0"/>
                </a:rPr>
                <a:t>Tag</a:t>
              </a:r>
            </a:p>
          </p:txBody>
        </p:sp>
      </p:grpSp>
      <p:sp>
        <p:nvSpPr>
          <p:cNvPr id="16" name="Slide Number Placeholder 15"/>
          <p:cNvSpPr>
            <a:spLocks noGrp="1"/>
          </p:cNvSpPr>
          <p:nvPr>
            <p:ph type="sldNum" sz="quarter" idx="12"/>
          </p:nvPr>
        </p:nvSpPr>
        <p:spPr/>
        <p:txBody>
          <a:bodyPr/>
          <a:lstStyle/>
          <a:p>
            <a:fld id="{3CC63E4C-4642-794D-A2FD-70F6B81535F5}" type="slidenum">
              <a:rPr lang="en-US" smtClean="0"/>
              <a:pPr/>
              <a:t>10</a:t>
            </a:fld>
            <a:endParaRPr lang="en-US" dirty="0"/>
          </a:p>
        </p:txBody>
      </p:sp>
      <p:cxnSp>
        <p:nvCxnSpPr>
          <p:cNvPr id="18" name="Straight Arrow Connector 17"/>
          <p:cNvCxnSpPr/>
          <p:nvPr/>
        </p:nvCxnSpPr>
        <p:spPr>
          <a:xfrm>
            <a:off x="838200" y="3581400"/>
            <a:ext cx="7086600" cy="1588"/>
          </a:xfrm>
          <a:prstGeom prst="straightConnector1">
            <a:avLst/>
          </a:prstGeom>
          <a:ln>
            <a:solidFill>
              <a:schemeClr val="tx1"/>
            </a:solidFill>
            <a:headEnd type="triangle" w="lg" len="lg"/>
            <a:tailEnd type="triangle" w="lg" len="lg"/>
          </a:ln>
          <a:effectLst/>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2602852" y="3182140"/>
            <a:ext cx="2631490" cy="461665"/>
          </a:xfrm>
          <a:prstGeom prst="rect">
            <a:avLst/>
          </a:prstGeom>
          <a:noFill/>
        </p:spPr>
        <p:txBody>
          <a:bodyPr wrap="none" rtlCol="0">
            <a:spAutoFit/>
          </a:bodyPr>
          <a:lstStyle/>
          <a:p>
            <a:r>
              <a:rPr lang="en-US" sz="2400" dirty="0" smtClean="0"/>
              <a:t>Processor Address </a:t>
            </a:r>
            <a:endParaRPr lang="en-US" sz="2400" dirty="0"/>
          </a:p>
        </p:txBody>
      </p:sp>
      <p:sp>
        <p:nvSpPr>
          <p:cNvPr id="14" name="TextBox 13"/>
          <p:cNvSpPr txBox="1"/>
          <p:nvPr/>
        </p:nvSpPr>
        <p:spPr>
          <a:xfrm>
            <a:off x="-73435" y="5032090"/>
            <a:ext cx="9336851" cy="523220"/>
          </a:xfrm>
          <a:prstGeom prst="rect">
            <a:avLst/>
          </a:prstGeom>
          <a:noFill/>
        </p:spPr>
        <p:txBody>
          <a:bodyPr wrap="none" rtlCol="0">
            <a:spAutoFit/>
          </a:bodyPr>
          <a:lstStyle/>
          <a:p>
            <a:r>
              <a:rPr lang="en-US" sz="2800" i="1" dirty="0" smtClean="0"/>
              <a:t>Cache Size C =</a:t>
            </a:r>
            <a:r>
              <a:rPr lang="en-US" sz="2800" dirty="0" smtClean="0"/>
              <a:t> </a:t>
            </a:r>
            <a:r>
              <a:rPr lang="en-US" sz="2800" dirty="0" err="1" smtClean="0"/>
              <a:t>Associativity</a:t>
            </a:r>
            <a:r>
              <a:rPr lang="en-US" sz="2800" dirty="0" smtClean="0">
                <a:solidFill>
                  <a:srgbClr val="FF0000"/>
                </a:solidFill>
              </a:rPr>
              <a:t> N</a:t>
            </a:r>
            <a:r>
              <a:rPr lang="en-US" sz="2800" i="1" dirty="0" smtClean="0">
                <a:solidFill>
                  <a:srgbClr val="FF0000"/>
                </a:solidFill>
              </a:rPr>
              <a:t> </a:t>
            </a:r>
            <a:r>
              <a:rPr lang="en-US" sz="2800" i="1" dirty="0" smtClean="0"/>
              <a:t>×  # of Set </a:t>
            </a:r>
            <a:r>
              <a:rPr lang="en-US" sz="2800" i="1" dirty="0" smtClean="0">
                <a:solidFill>
                  <a:srgbClr val="FF0000"/>
                </a:solidFill>
              </a:rPr>
              <a:t>S</a:t>
            </a:r>
            <a:r>
              <a:rPr lang="en-US" sz="2800" i="1" dirty="0" smtClean="0"/>
              <a:t>  ×  Cache Block Size </a:t>
            </a:r>
            <a:r>
              <a:rPr lang="en-US" sz="2800" i="1" dirty="0" smtClean="0">
                <a:solidFill>
                  <a:srgbClr val="FF0000"/>
                </a:solidFill>
              </a:rPr>
              <a:t>B</a:t>
            </a:r>
            <a:endParaRPr lang="en-US" sz="2800" i="1" dirty="0">
              <a:solidFill>
                <a:srgbClr val="FF0000"/>
              </a:solidFill>
            </a:endParaRPr>
          </a:p>
        </p:txBody>
      </p:sp>
      <p:sp>
        <p:nvSpPr>
          <p:cNvPr id="15" name="TextBox 14"/>
          <p:cNvSpPr txBox="1"/>
          <p:nvPr/>
        </p:nvSpPr>
        <p:spPr>
          <a:xfrm>
            <a:off x="-9710" y="5691951"/>
            <a:ext cx="8448595" cy="369332"/>
          </a:xfrm>
          <a:prstGeom prst="rect">
            <a:avLst/>
          </a:prstGeom>
          <a:noFill/>
        </p:spPr>
        <p:txBody>
          <a:bodyPr wrap="none" rtlCol="0">
            <a:spAutoFit/>
          </a:bodyPr>
          <a:lstStyle/>
          <a:p>
            <a:r>
              <a:rPr lang="en-US" dirty="0" smtClean="0"/>
              <a:t>Example:  Cache size 16K.  8 bytes as a block. </a:t>
            </a:r>
            <a:r>
              <a:rPr lang="en-US" dirty="0" smtClean="0">
                <a:sym typeface="Wingdings" pitchFamily="2" charset="2"/>
              </a:rPr>
              <a:t> 2K blocks   If N=1,  S=2K using 11 bits.</a:t>
            </a:r>
            <a:endParaRPr lang="en-US" dirty="0"/>
          </a:p>
        </p:txBody>
      </p:sp>
      <p:sp>
        <p:nvSpPr>
          <p:cNvPr id="17" name="TextBox 16"/>
          <p:cNvSpPr txBox="1"/>
          <p:nvPr/>
        </p:nvSpPr>
        <p:spPr>
          <a:xfrm>
            <a:off x="-9710" y="6119871"/>
            <a:ext cx="8555804" cy="523220"/>
          </a:xfrm>
          <a:prstGeom prst="rect">
            <a:avLst/>
          </a:prstGeom>
          <a:noFill/>
        </p:spPr>
        <p:txBody>
          <a:bodyPr wrap="none" rtlCol="0">
            <a:spAutoFit/>
          </a:bodyPr>
          <a:lstStyle/>
          <a:p>
            <a:r>
              <a:rPr lang="en-US" sz="2800" dirty="0" err="1" smtClean="0"/>
              <a:t>Associativity</a:t>
            </a:r>
            <a:r>
              <a:rPr lang="en-US" sz="2800" dirty="0" smtClean="0">
                <a:solidFill>
                  <a:srgbClr val="FF0000"/>
                </a:solidFill>
              </a:rPr>
              <a:t> N</a:t>
            </a:r>
            <a:r>
              <a:rPr lang="en-US" sz="2800" i="1" dirty="0" smtClean="0">
                <a:solidFill>
                  <a:srgbClr val="FF0000"/>
                </a:solidFill>
              </a:rPr>
              <a:t> </a:t>
            </a:r>
            <a:r>
              <a:rPr lang="en-US" sz="2800" i="1" dirty="0"/>
              <a:t>represents # items that can be held per</a:t>
            </a:r>
            <a:r>
              <a:rPr lang="en-US" sz="2800" i="1" dirty="0" smtClean="0"/>
              <a:t> set</a:t>
            </a:r>
            <a:endParaRPr lang="en-US" sz="2800" i="1" dirty="0">
              <a:solidFill>
                <a:srgbClr val="FF0000"/>
              </a:solidFill>
            </a:endParaRPr>
          </a:p>
        </p:txBody>
      </p:sp>
    </p:spTree>
    <p:extLst>
      <p:ext uri="{BB962C8B-B14F-4D97-AF65-F5344CB8AC3E}">
        <p14:creationId xmlns:p14="http://schemas.microsoft.com/office/powerpoint/2010/main" val="186626780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Effect transition="in" filter="fade">
                                      <p:cBhvr>
                                        <p:cTn id="7" dur="2000"/>
                                        <p:tgtEl>
                                          <p:spTgt spid="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1"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allAtOnce"/>
      <p:bldP spid="15" grpId="1" build="allAtOnce"/>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locks.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504" y="1245879"/>
            <a:ext cx="7712364" cy="5354584"/>
          </a:xfrm>
          <a:prstGeom prst="rect">
            <a:avLst/>
          </a:prstGeom>
        </p:spPr>
      </p:pic>
      <p:sp>
        <p:nvSpPr>
          <p:cNvPr id="2" name="Title 1"/>
          <p:cNvSpPr>
            <a:spLocks noGrp="1"/>
          </p:cNvSpPr>
          <p:nvPr>
            <p:ph type="title"/>
          </p:nvPr>
        </p:nvSpPr>
        <p:spPr>
          <a:xfrm>
            <a:off x="457200" y="0"/>
            <a:ext cx="8229600" cy="711666"/>
          </a:xfrm>
        </p:spPr>
        <p:txBody>
          <a:bodyPr>
            <a:normAutofit fontScale="90000"/>
          </a:bodyPr>
          <a:lstStyle/>
          <a:p>
            <a:r>
              <a:rPr lang="en-US" dirty="0" smtClean="0"/>
              <a:t>Block number aliasing example</a:t>
            </a:r>
            <a:endParaRPr lang="en-US" dirty="0"/>
          </a:p>
        </p:txBody>
      </p:sp>
      <p:sp>
        <p:nvSpPr>
          <p:cNvPr id="3" name="Date Placeholder 2"/>
          <p:cNvSpPr>
            <a:spLocks noGrp="1"/>
          </p:cNvSpPr>
          <p:nvPr>
            <p:ph type="dt" sz="half" idx="10"/>
          </p:nvPr>
        </p:nvSpPr>
        <p:spPr/>
        <p:txBody>
          <a:bodyPr/>
          <a:lstStyle/>
          <a:p>
            <a:fld id="{87D5917D-518C-4E4E-82AF-836D19333D3E}" type="datetime1">
              <a:rPr lang="en-US" smtClean="0"/>
              <a:pPr/>
              <a:t>10/4/17</a:t>
            </a:fld>
            <a:endParaRPr lang="en-US" dirty="0"/>
          </a:p>
        </p:txBody>
      </p:sp>
      <p:sp>
        <p:nvSpPr>
          <p:cNvPr id="5" name="Slide Number Placeholder 4"/>
          <p:cNvSpPr>
            <a:spLocks noGrp="1"/>
          </p:cNvSpPr>
          <p:nvPr>
            <p:ph type="sldNum" sz="quarter" idx="12"/>
          </p:nvPr>
        </p:nvSpPr>
        <p:spPr/>
        <p:txBody>
          <a:bodyPr/>
          <a:lstStyle/>
          <a:p>
            <a:fld id="{3CC63E4C-4642-794D-A2FD-70F6B81535F5}" type="slidenum">
              <a:rPr lang="en-US" smtClean="0"/>
              <a:pPr/>
              <a:t>11</a:t>
            </a:fld>
            <a:endParaRPr lang="en-US" dirty="0"/>
          </a:p>
        </p:txBody>
      </p:sp>
      <p:grpSp>
        <p:nvGrpSpPr>
          <p:cNvPr id="6" name="Group 10"/>
          <p:cNvGrpSpPr/>
          <p:nvPr/>
        </p:nvGrpSpPr>
        <p:grpSpPr>
          <a:xfrm>
            <a:off x="448844" y="1499976"/>
            <a:ext cx="6898845" cy="401294"/>
            <a:chOff x="525480" y="1412384"/>
            <a:chExt cx="6898845" cy="401294"/>
          </a:xfrm>
        </p:grpSpPr>
        <p:sp>
          <p:nvSpPr>
            <p:cNvPr id="7" name="TextBox 6"/>
            <p:cNvSpPr txBox="1"/>
            <p:nvPr/>
          </p:nvSpPr>
          <p:spPr>
            <a:xfrm>
              <a:off x="525480" y="1412384"/>
              <a:ext cx="854621" cy="369332"/>
            </a:xfrm>
            <a:prstGeom prst="rect">
              <a:avLst/>
            </a:prstGeom>
            <a:noFill/>
          </p:spPr>
          <p:txBody>
            <a:bodyPr wrap="none" rtlCol="0">
              <a:spAutoFit/>
            </a:bodyPr>
            <a:lstStyle/>
            <a:p>
              <a:r>
                <a:rPr lang="en-US" dirty="0" smtClean="0"/>
                <a:t>Block #</a:t>
              </a:r>
              <a:endParaRPr lang="en-US" dirty="0"/>
            </a:p>
          </p:txBody>
        </p:sp>
        <p:sp>
          <p:nvSpPr>
            <p:cNvPr id="8" name="TextBox 7"/>
            <p:cNvSpPr txBox="1"/>
            <p:nvPr/>
          </p:nvSpPr>
          <p:spPr>
            <a:xfrm>
              <a:off x="3239638" y="1444346"/>
              <a:ext cx="1505540" cy="369332"/>
            </a:xfrm>
            <a:prstGeom prst="rect">
              <a:avLst/>
            </a:prstGeom>
            <a:noFill/>
          </p:spPr>
          <p:txBody>
            <a:bodyPr wrap="none" rtlCol="0">
              <a:spAutoFit/>
            </a:bodyPr>
            <a:lstStyle/>
            <a:p>
              <a:r>
                <a:rPr lang="en-US" dirty="0" smtClean="0"/>
                <a:t>Block # mod 8</a:t>
              </a:r>
              <a:endParaRPr lang="en-US" dirty="0"/>
            </a:p>
          </p:txBody>
        </p:sp>
        <p:sp>
          <p:nvSpPr>
            <p:cNvPr id="9" name="TextBox 8"/>
            <p:cNvSpPr txBox="1"/>
            <p:nvPr/>
          </p:nvSpPr>
          <p:spPr>
            <a:xfrm>
              <a:off x="5920939" y="1443463"/>
              <a:ext cx="1503386" cy="369332"/>
            </a:xfrm>
            <a:prstGeom prst="rect">
              <a:avLst/>
            </a:prstGeom>
            <a:noFill/>
          </p:spPr>
          <p:txBody>
            <a:bodyPr wrap="none" rtlCol="0">
              <a:spAutoFit/>
            </a:bodyPr>
            <a:lstStyle/>
            <a:p>
              <a:r>
                <a:rPr lang="en-US" dirty="0" smtClean="0"/>
                <a:t>Block # mod 2</a:t>
              </a:r>
              <a:endParaRPr lang="en-US" dirty="0"/>
            </a:p>
          </p:txBody>
        </p:sp>
      </p:grpSp>
      <p:sp>
        <p:nvSpPr>
          <p:cNvPr id="10" name="TextBox 9"/>
          <p:cNvSpPr txBox="1"/>
          <p:nvPr/>
        </p:nvSpPr>
        <p:spPr>
          <a:xfrm>
            <a:off x="1423191" y="635024"/>
            <a:ext cx="6368412" cy="523220"/>
          </a:xfrm>
          <a:prstGeom prst="rect">
            <a:avLst/>
          </a:prstGeom>
          <a:noFill/>
        </p:spPr>
        <p:txBody>
          <a:bodyPr wrap="none" rtlCol="0">
            <a:spAutoFit/>
          </a:bodyPr>
          <a:lstStyle/>
          <a:p>
            <a:r>
              <a:rPr lang="en-US" sz="2800" i="1" dirty="0" smtClean="0"/>
              <a:t>12-bit memory addresses, 16 Byte blocks</a:t>
            </a:r>
            <a:endParaRPr lang="en-US" sz="2800" i="1" dirty="0"/>
          </a:p>
        </p:txBody>
      </p:sp>
      <p:sp>
        <p:nvSpPr>
          <p:cNvPr id="11" name="TextBox 10"/>
          <p:cNvSpPr txBox="1"/>
          <p:nvPr/>
        </p:nvSpPr>
        <p:spPr>
          <a:xfrm>
            <a:off x="3525078" y="6321286"/>
            <a:ext cx="1518493" cy="369332"/>
          </a:xfrm>
          <a:prstGeom prst="rect">
            <a:avLst/>
          </a:prstGeom>
          <a:noFill/>
        </p:spPr>
        <p:txBody>
          <a:bodyPr wrap="none" rtlCol="0">
            <a:spAutoFit/>
          </a:bodyPr>
          <a:lstStyle/>
          <a:p>
            <a:r>
              <a:rPr lang="en-US" dirty="0" smtClean="0"/>
              <a:t>3-bit set index</a:t>
            </a:r>
            <a:endParaRPr lang="en-US" dirty="0"/>
          </a:p>
        </p:txBody>
      </p:sp>
      <p:sp>
        <p:nvSpPr>
          <p:cNvPr id="12" name="TextBox 11"/>
          <p:cNvSpPr txBox="1"/>
          <p:nvPr/>
        </p:nvSpPr>
        <p:spPr>
          <a:xfrm>
            <a:off x="6036365" y="6288156"/>
            <a:ext cx="1518493" cy="369332"/>
          </a:xfrm>
          <a:prstGeom prst="rect">
            <a:avLst/>
          </a:prstGeom>
          <a:noFill/>
        </p:spPr>
        <p:txBody>
          <a:bodyPr wrap="none" rtlCol="0">
            <a:spAutoFit/>
          </a:bodyPr>
          <a:lstStyle/>
          <a:p>
            <a:r>
              <a:rPr lang="en-US" dirty="0" smtClean="0"/>
              <a:t>1-bit set index</a:t>
            </a:r>
            <a:endParaRPr lang="en-US" dirty="0"/>
          </a:p>
        </p:txBody>
      </p:sp>
    </p:spTree>
    <p:extLst>
      <p:ext uri="{BB962C8B-B14F-4D97-AF65-F5344CB8AC3E}">
        <p14:creationId xmlns:p14="http://schemas.microsoft.com/office/powerpoint/2010/main" val="35062712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4610" name="Rectangle 2"/>
          <p:cNvSpPr>
            <a:spLocks noChangeArrowheads="1"/>
          </p:cNvSpPr>
          <p:nvPr/>
        </p:nvSpPr>
        <p:spPr bwMode="auto">
          <a:xfrm>
            <a:off x="225425" y="312738"/>
            <a:ext cx="3168650" cy="477837"/>
          </a:xfrm>
          <a:prstGeom prst="rect">
            <a:avLst/>
          </a:prstGeom>
          <a:noFill/>
          <a:ln w="12700">
            <a:noFill/>
            <a:miter lim="800000"/>
            <a:headEnd/>
            <a:tailEnd/>
          </a:ln>
          <a:effectLst/>
        </p:spPr>
        <p:txBody>
          <a:bodyPr wrap="none" anchor="ctr"/>
          <a:lstStyle/>
          <a:p>
            <a:endParaRPr lang="en-US"/>
          </a:p>
        </p:txBody>
      </p:sp>
      <p:sp>
        <p:nvSpPr>
          <p:cNvPr id="1604611" name="Rectangle 3"/>
          <p:cNvSpPr>
            <a:spLocks noGrp="1" noChangeArrowheads="1"/>
          </p:cNvSpPr>
          <p:nvPr>
            <p:ph type="body" idx="1"/>
          </p:nvPr>
        </p:nvSpPr>
        <p:spPr>
          <a:xfrm>
            <a:off x="457200" y="1151459"/>
            <a:ext cx="8077200" cy="680699"/>
          </a:xfrm>
          <a:noFill/>
          <a:ln/>
        </p:spPr>
        <p:txBody>
          <a:bodyPr lIns="90488" tIns="44450" rIns="90488" bIns="44450">
            <a:normAutofit fontScale="92500" lnSpcReduction="20000"/>
          </a:bodyPr>
          <a:lstStyle/>
          <a:p>
            <a:pPr marL="342900" indent="-342900">
              <a:lnSpc>
                <a:spcPct val="80000"/>
              </a:lnSpc>
            </a:pPr>
            <a:r>
              <a:rPr lang="en-US" dirty="0" smtClean="0"/>
              <a:t>4byte blocks, </a:t>
            </a:r>
            <a:r>
              <a:rPr lang="en-US" dirty="0"/>
              <a:t>cache size = 1K </a:t>
            </a:r>
            <a:r>
              <a:rPr lang="en-US" dirty="0" smtClean="0"/>
              <a:t>words (or 4KB)</a:t>
            </a:r>
            <a:r>
              <a:rPr lang="en-US" dirty="0"/>
              <a:t/>
            </a:r>
            <a:br>
              <a:rPr lang="en-US" dirty="0"/>
            </a:br>
            <a:endParaRPr lang="en-US" i="1" dirty="0">
              <a:solidFill>
                <a:schemeClr val="accent1"/>
              </a:solidFill>
            </a:endParaRPr>
          </a:p>
        </p:txBody>
      </p:sp>
      <p:sp>
        <p:nvSpPr>
          <p:cNvPr id="1604612" name="Rectangle 4"/>
          <p:cNvSpPr>
            <a:spLocks noGrp="1" noChangeArrowheads="1"/>
          </p:cNvSpPr>
          <p:nvPr>
            <p:ph type="title"/>
          </p:nvPr>
        </p:nvSpPr>
        <p:spPr>
          <a:xfrm>
            <a:off x="457200" y="152400"/>
            <a:ext cx="8229600" cy="792162"/>
          </a:xfrm>
          <a:noFill/>
          <a:ln/>
        </p:spPr>
        <p:txBody>
          <a:bodyPr lIns="90488" tIns="44450" rIns="90488" bIns="44450" anchor="ctr">
            <a:normAutofit fontScale="90000"/>
          </a:bodyPr>
          <a:lstStyle/>
          <a:p>
            <a:r>
              <a:rPr lang="en-US" sz="3200" dirty="0" smtClean="0"/>
              <a:t>Direct-Mapped Cache: N=1. S=Number of Blocks=2</a:t>
            </a:r>
            <a:r>
              <a:rPr lang="en-US" sz="3200" baseline="30000" dirty="0" smtClean="0"/>
              <a:t>10</a:t>
            </a:r>
            <a:endParaRPr lang="en-US" sz="3200" baseline="30000" dirty="0"/>
          </a:p>
        </p:txBody>
      </p:sp>
      <p:grpSp>
        <p:nvGrpSpPr>
          <p:cNvPr id="2" name="Group 11"/>
          <p:cNvGrpSpPr>
            <a:grpSpLocks/>
          </p:cNvGrpSpPr>
          <p:nvPr/>
        </p:nvGrpSpPr>
        <p:grpSpPr bwMode="auto">
          <a:xfrm>
            <a:off x="1970260" y="2080678"/>
            <a:ext cx="3028952" cy="3408363"/>
            <a:chOff x="1056" y="1183"/>
            <a:chExt cx="1908" cy="2147"/>
          </a:xfrm>
        </p:grpSpPr>
        <p:sp>
          <p:nvSpPr>
            <p:cNvPr id="1604620" name="Freeform 12"/>
            <p:cNvSpPr>
              <a:spLocks/>
            </p:cNvSpPr>
            <p:nvPr/>
          </p:nvSpPr>
          <p:spPr bwMode="auto">
            <a:xfrm>
              <a:off x="2430" y="3165"/>
              <a:ext cx="249" cy="165"/>
            </a:xfrm>
            <a:custGeom>
              <a:avLst/>
              <a:gdLst/>
              <a:ahLst/>
              <a:cxnLst>
                <a:cxn ang="0">
                  <a:pos x="125" y="162"/>
                </a:cxn>
                <a:cxn ang="0">
                  <a:pos x="145" y="162"/>
                </a:cxn>
                <a:cxn ang="0">
                  <a:pos x="165" y="160"/>
                </a:cxn>
                <a:cxn ang="0">
                  <a:pos x="182" y="154"/>
                </a:cxn>
                <a:cxn ang="0">
                  <a:pos x="199" y="147"/>
                </a:cxn>
                <a:cxn ang="0">
                  <a:pos x="216" y="140"/>
                </a:cxn>
                <a:cxn ang="0">
                  <a:pos x="226" y="130"/>
                </a:cxn>
                <a:cxn ang="0">
                  <a:pos x="236" y="121"/>
                </a:cxn>
                <a:cxn ang="0">
                  <a:pos x="246" y="108"/>
                </a:cxn>
                <a:cxn ang="0">
                  <a:pos x="249" y="94"/>
                </a:cxn>
                <a:cxn ang="0">
                  <a:pos x="249" y="81"/>
                </a:cxn>
                <a:cxn ang="0">
                  <a:pos x="249" y="68"/>
                </a:cxn>
                <a:cxn ang="0">
                  <a:pos x="246" y="57"/>
                </a:cxn>
                <a:cxn ang="0">
                  <a:pos x="236" y="44"/>
                </a:cxn>
                <a:cxn ang="0">
                  <a:pos x="226" y="35"/>
                </a:cxn>
                <a:cxn ang="0">
                  <a:pos x="216" y="24"/>
                </a:cxn>
                <a:cxn ang="0">
                  <a:pos x="199" y="15"/>
                </a:cxn>
                <a:cxn ang="0">
                  <a:pos x="182" y="9"/>
                </a:cxn>
                <a:cxn ang="0">
                  <a:pos x="165" y="4"/>
                </a:cxn>
                <a:cxn ang="0">
                  <a:pos x="145" y="2"/>
                </a:cxn>
                <a:cxn ang="0">
                  <a:pos x="125" y="0"/>
                </a:cxn>
                <a:cxn ang="0">
                  <a:pos x="105" y="2"/>
                </a:cxn>
                <a:cxn ang="0">
                  <a:pos x="88" y="4"/>
                </a:cxn>
                <a:cxn ang="0">
                  <a:pos x="68" y="9"/>
                </a:cxn>
                <a:cxn ang="0">
                  <a:pos x="51" y="15"/>
                </a:cxn>
                <a:cxn ang="0">
                  <a:pos x="37" y="24"/>
                </a:cxn>
                <a:cxn ang="0">
                  <a:pos x="24" y="35"/>
                </a:cxn>
                <a:cxn ang="0">
                  <a:pos x="14" y="44"/>
                </a:cxn>
                <a:cxn ang="0">
                  <a:pos x="7" y="57"/>
                </a:cxn>
                <a:cxn ang="0">
                  <a:pos x="4" y="68"/>
                </a:cxn>
                <a:cxn ang="0">
                  <a:pos x="0" y="81"/>
                </a:cxn>
                <a:cxn ang="0">
                  <a:pos x="4" y="94"/>
                </a:cxn>
                <a:cxn ang="0">
                  <a:pos x="7" y="108"/>
                </a:cxn>
                <a:cxn ang="0">
                  <a:pos x="14" y="121"/>
                </a:cxn>
                <a:cxn ang="0">
                  <a:pos x="24" y="130"/>
                </a:cxn>
                <a:cxn ang="0">
                  <a:pos x="37" y="140"/>
                </a:cxn>
                <a:cxn ang="0">
                  <a:pos x="51" y="147"/>
                </a:cxn>
                <a:cxn ang="0">
                  <a:pos x="68" y="154"/>
                </a:cxn>
                <a:cxn ang="0">
                  <a:pos x="88" y="160"/>
                </a:cxn>
                <a:cxn ang="0">
                  <a:pos x="105" y="162"/>
                </a:cxn>
                <a:cxn ang="0">
                  <a:pos x="125" y="165"/>
                </a:cxn>
                <a:cxn ang="0">
                  <a:pos x="125" y="165"/>
                </a:cxn>
              </a:cxnLst>
              <a:rect l="0" t="0" r="r" b="b"/>
              <a:pathLst>
                <a:path w="249" h="165">
                  <a:moveTo>
                    <a:pt x="125" y="162"/>
                  </a:moveTo>
                  <a:lnTo>
                    <a:pt x="145" y="162"/>
                  </a:lnTo>
                  <a:lnTo>
                    <a:pt x="165" y="160"/>
                  </a:lnTo>
                  <a:lnTo>
                    <a:pt x="182" y="154"/>
                  </a:lnTo>
                  <a:lnTo>
                    <a:pt x="199" y="147"/>
                  </a:lnTo>
                  <a:lnTo>
                    <a:pt x="216" y="140"/>
                  </a:lnTo>
                  <a:lnTo>
                    <a:pt x="226" y="130"/>
                  </a:lnTo>
                  <a:lnTo>
                    <a:pt x="236" y="121"/>
                  </a:lnTo>
                  <a:lnTo>
                    <a:pt x="246" y="108"/>
                  </a:lnTo>
                  <a:lnTo>
                    <a:pt x="249" y="94"/>
                  </a:lnTo>
                  <a:lnTo>
                    <a:pt x="249" y="81"/>
                  </a:lnTo>
                  <a:lnTo>
                    <a:pt x="249" y="68"/>
                  </a:lnTo>
                  <a:lnTo>
                    <a:pt x="246" y="57"/>
                  </a:lnTo>
                  <a:lnTo>
                    <a:pt x="236" y="44"/>
                  </a:lnTo>
                  <a:lnTo>
                    <a:pt x="226" y="35"/>
                  </a:lnTo>
                  <a:lnTo>
                    <a:pt x="216" y="24"/>
                  </a:lnTo>
                  <a:lnTo>
                    <a:pt x="199" y="15"/>
                  </a:lnTo>
                  <a:lnTo>
                    <a:pt x="182" y="9"/>
                  </a:lnTo>
                  <a:lnTo>
                    <a:pt x="165" y="4"/>
                  </a:lnTo>
                  <a:lnTo>
                    <a:pt x="145" y="2"/>
                  </a:lnTo>
                  <a:lnTo>
                    <a:pt x="125" y="0"/>
                  </a:lnTo>
                  <a:lnTo>
                    <a:pt x="105" y="2"/>
                  </a:lnTo>
                  <a:lnTo>
                    <a:pt x="88" y="4"/>
                  </a:lnTo>
                  <a:lnTo>
                    <a:pt x="68" y="9"/>
                  </a:lnTo>
                  <a:lnTo>
                    <a:pt x="51" y="15"/>
                  </a:lnTo>
                  <a:lnTo>
                    <a:pt x="37" y="24"/>
                  </a:lnTo>
                  <a:lnTo>
                    <a:pt x="24" y="35"/>
                  </a:lnTo>
                  <a:lnTo>
                    <a:pt x="14" y="44"/>
                  </a:lnTo>
                  <a:lnTo>
                    <a:pt x="7" y="57"/>
                  </a:lnTo>
                  <a:lnTo>
                    <a:pt x="4" y="68"/>
                  </a:lnTo>
                  <a:lnTo>
                    <a:pt x="0" y="81"/>
                  </a:lnTo>
                  <a:lnTo>
                    <a:pt x="4" y="94"/>
                  </a:lnTo>
                  <a:lnTo>
                    <a:pt x="7" y="108"/>
                  </a:lnTo>
                  <a:lnTo>
                    <a:pt x="14" y="121"/>
                  </a:lnTo>
                  <a:lnTo>
                    <a:pt x="24" y="130"/>
                  </a:lnTo>
                  <a:lnTo>
                    <a:pt x="37" y="140"/>
                  </a:lnTo>
                  <a:lnTo>
                    <a:pt x="51" y="147"/>
                  </a:lnTo>
                  <a:lnTo>
                    <a:pt x="68" y="154"/>
                  </a:lnTo>
                  <a:lnTo>
                    <a:pt x="88" y="160"/>
                  </a:lnTo>
                  <a:lnTo>
                    <a:pt x="105" y="162"/>
                  </a:lnTo>
                  <a:lnTo>
                    <a:pt x="125" y="165"/>
                  </a:lnTo>
                  <a:lnTo>
                    <a:pt x="125" y="165"/>
                  </a:lnTo>
                </a:path>
              </a:pathLst>
            </a:custGeom>
            <a:noFill/>
            <a:ln w="20638">
              <a:solidFill>
                <a:srgbClr val="000000"/>
              </a:solidFill>
              <a:prstDash val="solid"/>
              <a:round/>
              <a:headEnd/>
              <a:tailEnd/>
            </a:ln>
          </p:spPr>
          <p:txBody>
            <a:bodyPr/>
            <a:lstStyle/>
            <a:p>
              <a:endParaRPr lang="en-US"/>
            </a:p>
          </p:txBody>
        </p:sp>
        <p:sp>
          <p:nvSpPr>
            <p:cNvPr id="1604621" name="Freeform 13"/>
            <p:cNvSpPr>
              <a:spLocks noEditPoints="1"/>
            </p:cNvSpPr>
            <p:nvPr/>
          </p:nvSpPr>
          <p:spPr bwMode="auto">
            <a:xfrm>
              <a:off x="2518" y="3237"/>
              <a:ext cx="74" cy="25"/>
            </a:xfrm>
            <a:custGeom>
              <a:avLst/>
              <a:gdLst/>
              <a:ahLst/>
              <a:cxnLst>
                <a:cxn ang="0">
                  <a:pos x="0" y="0"/>
                </a:cxn>
                <a:cxn ang="0">
                  <a:pos x="74" y="0"/>
                </a:cxn>
                <a:cxn ang="0">
                  <a:pos x="74" y="7"/>
                </a:cxn>
                <a:cxn ang="0">
                  <a:pos x="3" y="7"/>
                </a:cxn>
                <a:cxn ang="0">
                  <a:pos x="3" y="0"/>
                </a:cxn>
                <a:cxn ang="0">
                  <a:pos x="3" y="0"/>
                </a:cxn>
                <a:cxn ang="0">
                  <a:pos x="0" y="0"/>
                </a:cxn>
                <a:cxn ang="0">
                  <a:pos x="3" y="18"/>
                </a:cxn>
                <a:cxn ang="0">
                  <a:pos x="74" y="18"/>
                </a:cxn>
                <a:cxn ang="0">
                  <a:pos x="74" y="25"/>
                </a:cxn>
                <a:cxn ang="0">
                  <a:pos x="3" y="25"/>
                </a:cxn>
                <a:cxn ang="0">
                  <a:pos x="3" y="18"/>
                </a:cxn>
                <a:cxn ang="0">
                  <a:pos x="3" y="18"/>
                </a:cxn>
              </a:cxnLst>
              <a:rect l="0" t="0" r="r" b="b"/>
              <a:pathLst>
                <a:path w="74" h="25">
                  <a:moveTo>
                    <a:pt x="0" y="0"/>
                  </a:moveTo>
                  <a:lnTo>
                    <a:pt x="74" y="0"/>
                  </a:lnTo>
                  <a:lnTo>
                    <a:pt x="74" y="7"/>
                  </a:lnTo>
                  <a:lnTo>
                    <a:pt x="3" y="7"/>
                  </a:lnTo>
                  <a:lnTo>
                    <a:pt x="3" y="0"/>
                  </a:lnTo>
                  <a:lnTo>
                    <a:pt x="3" y="0"/>
                  </a:lnTo>
                  <a:lnTo>
                    <a:pt x="0" y="0"/>
                  </a:lnTo>
                  <a:close/>
                  <a:moveTo>
                    <a:pt x="3" y="18"/>
                  </a:moveTo>
                  <a:lnTo>
                    <a:pt x="74" y="18"/>
                  </a:lnTo>
                  <a:lnTo>
                    <a:pt x="74" y="25"/>
                  </a:lnTo>
                  <a:lnTo>
                    <a:pt x="3" y="25"/>
                  </a:lnTo>
                  <a:lnTo>
                    <a:pt x="3" y="18"/>
                  </a:lnTo>
                  <a:lnTo>
                    <a:pt x="3" y="18"/>
                  </a:lnTo>
                  <a:close/>
                </a:path>
              </a:pathLst>
            </a:custGeom>
            <a:solidFill>
              <a:srgbClr val="000000"/>
            </a:solidFill>
            <a:ln w="9525">
              <a:noFill/>
              <a:round/>
              <a:headEnd/>
              <a:tailEnd/>
            </a:ln>
          </p:spPr>
          <p:txBody>
            <a:bodyPr/>
            <a:lstStyle/>
            <a:p>
              <a:endParaRPr lang="en-US"/>
            </a:p>
          </p:txBody>
        </p:sp>
        <p:grpSp>
          <p:nvGrpSpPr>
            <p:cNvPr id="3" name="Group 14"/>
            <p:cNvGrpSpPr>
              <a:grpSpLocks/>
            </p:cNvGrpSpPr>
            <p:nvPr/>
          </p:nvGrpSpPr>
          <p:grpSpPr bwMode="auto">
            <a:xfrm>
              <a:off x="1056" y="1183"/>
              <a:ext cx="1908" cy="2070"/>
              <a:chOff x="1056" y="1183"/>
              <a:chExt cx="1908" cy="2070"/>
            </a:xfrm>
          </p:grpSpPr>
          <p:sp>
            <p:nvSpPr>
              <p:cNvPr id="1604623" name="Text Box 15"/>
              <p:cNvSpPr txBox="1">
                <a:spLocks noChangeArrowheads="1"/>
              </p:cNvSpPr>
              <p:nvPr/>
            </p:nvSpPr>
            <p:spPr bwMode="auto">
              <a:xfrm>
                <a:off x="2704" y="1200"/>
                <a:ext cx="260" cy="213"/>
              </a:xfrm>
              <a:prstGeom prst="rect">
                <a:avLst/>
              </a:prstGeom>
              <a:noFill/>
              <a:ln w="12700">
                <a:noFill/>
                <a:miter lim="800000"/>
                <a:headEnd/>
                <a:tailEnd/>
              </a:ln>
              <a:effectLst/>
            </p:spPr>
            <p:txBody>
              <a:bodyPr wrap="none">
                <a:spAutoFit/>
              </a:bodyPr>
              <a:lstStyle/>
              <a:p>
                <a:r>
                  <a:rPr lang="en-US" sz="1600" dirty="0">
                    <a:solidFill>
                      <a:schemeClr val="tx1"/>
                    </a:solidFill>
                  </a:rPr>
                  <a:t>20</a:t>
                </a:r>
              </a:p>
            </p:txBody>
          </p:sp>
          <p:grpSp>
            <p:nvGrpSpPr>
              <p:cNvPr id="4" name="Group 16"/>
              <p:cNvGrpSpPr>
                <a:grpSpLocks/>
              </p:cNvGrpSpPr>
              <p:nvPr/>
            </p:nvGrpSpPr>
            <p:grpSpPr bwMode="auto">
              <a:xfrm>
                <a:off x="1056" y="1183"/>
                <a:ext cx="1681" cy="2070"/>
                <a:chOff x="1056" y="1183"/>
                <a:chExt cx="1681" cy="2070"/>
              </a:xfrm>
            </p:grpSpPr>
            <p:sp>
              <p:nvSpPr>
                <p:cNvPr id="1604625" name="Line 17"/>
                <p:cNvSpPr>
                  <a:spLocks noChangeShapeType="1"/>
                </p:cNvSpPr>
                <p:nvPr/>
              </p:nvSpPr>
              <p:spPr bwMode="auto">
                <a:xfrm>
                  <a:off x="2592" y="1296"/>
                  <a:ext cx="145" cy="55"/>
                </a:xfrm>
                <a:prstGeom prst="line">
                  <a:avLst/>
                </a:prstGeom>
                <a:noFill/>
                <a:ln w="20638">
                  <a:solidFill>
                    <a:srgbClr val="000000"/>
                  </a:solidFill>
                  <a:round/>
                  <a:headEnd/>
                  <a:tailEnd/>
                </a:ln>
              </p:spPr>
              <p:txBody>
                <a:bodyPr/>
                <a:lstStyle/>
                <a:p>
                  <a:endParaRPr lang="en-US"/>
                </a:p>
              </p:txBody>
            </p:sp>
            <p:sp>
              <p:nvSpPr>
                <p:cNvPr id="1604626" name="Freeform 18"/>
                <p:cNvSpPr>
                  <a:spLocks/>
                </p:cNvSpPr>
                <p:nvPr/>
              </p:nvSpPr>
              <p:spPr bwMode="auto">
                <a:xfrm>
                  <a:off x="1056" y="1200"/>
                  <a:ext cx="1620" cy="2053"/>
                </a:xfrm>
                <a:custGeom>
                  <a:avLst/>
                  <a:gdLst/>
                  <a:ahLst/>
                  <a:cxnLst>
                    <a:cxn ang="0">
                      <a:pos x="1540" y="0"/>
                    </a:cxn>
                    <a:cxn ang="0">
                      <a:pos x="1544" y="220"/>
                    </a:cxn>
                    <a:cxn ang="0">
                      <a:pos x="0" y="220"/>
                    </a:cxn>
                    <a:cxn ang="0">
                      <a:pos x="0" y="2040"/>
                    </a:cxn>
                    <a:cxn ang="0">
                      <a:pos x="1328" y="2040"/>
                    </a:cxn>
                  </a:cxnLst>
                  <a:rect l="0" t="0" r="r" b="b"/>
                  <a:pathLst>
                    <a:path w="1544" h="2040">
                      <a:moveTo>
                        <a:pt x="1540" y="0"/>
                      </a:moveTo>
                      <a:lnTo>
                        <a:pt x="1544" y="220"/>
                      </a:lnTo>
                      <a:lnTo>
                        <a:pt x="0" y="220"/>
                      </a:lnTo>
                      <a:lnTo>
                        <a:pt x="0" y="2040"/>
                      </a:lnTo>
                      <a:lnTo>
                        <a:pt x="1328" y="2040"/>
                      </a:lnTo>
                    </a:path>
                  </a:pathLst>
                </a:custGeom>
                <a:noFill/>
                <a:ln w="38100">
                  <a:solidFill>
                    <a:srgbClr val="000000"/>
                  </a:solidFill>
                  <a:prstDash val="solid"/>
                  <a:round/>
                  <a:headEnd type="none" w="med" len="med"/>
                  <a:tailEnd type="triangle" w="med" len="med"/>
                </a:ln>
              </p:spPr>
              <p:txBody>
                <a:bodyPr/>
                <a:lstStyle/>
                <a:p>
                  <a:endParaRPr lang="en-US"/>
                </a:p>
              </p:txBody>
            </p:sp>
            <p:sp>
              <p:nvSpPr>
                <p:cNvPr id="1604627" name="Text Box 19"/>
                <p:cNvSpPr txBox="1">
                  <a:spLocks noChangeArrowheads="1"/>
                </p:cNvSpPr>
                <p:nvPr/>
              </p:nvSpPr>
              <p:spPr bwMode="auto">
                <a:xfrm>
                  <a:off x="1632" y="1183"/>
                  <a:ext cx="336" cy="212"/>
                </a:xfrm>
                <a:prstGeom prst="rect">
                  <a:avLst/>
                </a:prstGeom>
                <a:noFill/>
                <a:ln w="12700">
                  <a:noFill/>
                  <a:miter lim="800000"/>
                  <a:headEnd/>
                  <a:tailEnd/>
                </a:ln>
                <a:effectLst/>
              </p:spPr>
              <p:txBody>
                <a:bodyPr wrap="none">
                  <a:spAutoFit/>
                </a:bodyPr>
                <a:lstStyle/>
                <a:p>
                  <a:r>
                    <a:rPr lang="en-US" sz="1600">
                      <a:solidFill>
                        <a:schemeClr val="tx1"/>
                      </a:solidFill>
                    </a:rPr>
                    <a:t>Tag</a:t>
                  </a:r>
                </a:p>
              </p:txBody>
            </p:sp>
          </p:grpSp>
        </p:grpSp>
      </p:grpSp>
      <p:grpSp>
        <p:nvGrpSpPr>
          <p:cNvPr id="5" name="Group 20"/>
          <p:cNvGrpSpPr>
            <a:grpSpLocks/>
          </p:cNvGrpSpPr>
          <p:nvPr/>
        </p:nvGrpSpPr>
        <p:grpSpPr bwMode="auto">
          <a:xfrm>
            <a:off x="2321098" y="2107666"/>
            <a:ext cx="3756023" cy="1820862"/>
            <a:chOff x="1277" y="1200"/>
            <a:chExt cx="2366" cy="1147"/>
          </a:xfrm>
        </p:grpSpPr>
        <p:sp>
          <p:nvSpPr>
            <p:cNvPr id="1604629" name="Line 21"/>
            <p:cNvSpPr>
              <a:spLocks noChangeShapeType="1"/>
            </p:cNvSpPr>
            <p:nvPr/>
          </p:nvSpPr>
          <p:spPr bwMode="auto">
            <a:xfrm>
              <a:off x="3282" y="1291"/>
              <a:ext cx="148" cy="57"/>
            </a:xfrm>
            <a:prstGeom prst="line">
              <a:avLst/>
            </a:prstGeom>
            <a:noFill/>
            <a:ln w="20638">
              <a:solidFill>
                <a:srgbClr val="000000"/>
              </a:solidFill>
              <a:round/>
              <a:headEnd/>
              <a:tailEnd/>
            </a:ln>
          </p:spPr>
          <p:txBody>
            <a:bodyPr/>
            <a:lstStyle/>
            <a:p>
              <a:endParaRPr lang="en-US"/>
            </a:p>
          </p:txBody>
        </p:sp>
        <p:sp>
          <p:nvSpPr>
            <p:cNvPr id="1604630" name="Freeform 22"/>
            <p:cNvSpPr>
              <a:spLocks/>
            </p:cNvSpPr>
            <p:nvPr/>
          </p:nvSpPr>
          <p:spPr bwMode="auto">
            <a:xfrm>
              <a:off x="1277" y="1206"/>
              <a:ext cx="2053" cy="1141"/>
            </a:xfrm>
            <a:custGeom>
              <a:avLst/>
              <a:gdLst/>
              <a:ahLst/>
              <a:cxnLst>
                <a:cxn ang="0">
                  <a:pos x="1974" y="0"/>
                </a:cxn>
                <a:cxn ang="0">
                  <a:pos x="1974" y="358"/>
                </a:cxn>
                <a:cxn ang="0">
                  <a:pos x="0" y="358"/>
                </a:cxn>
                <a:cxn ang="0">
                  <a:pos x="0" y="1110"/>
                </a:cxn>
                <a:cxn ang="0">
                  <a:pos x="884" y="1110"/>
                </a:cxn>
              </a:cxnLst>
              <a:rect l="0" t="0" r="r" b="b"/>
              <a:pathLst>
                <a:path w="1974" h="1110">
                  <a:moveTo>
                    <a:pt x="1974" y="0"/>
                  </a:moveTo>
                  <a:lnTo>
                    <a:pt x="1974" y="358"/>
                  </a:lnTo>
                  <a:lnTo>
                    <a:pt x="0" y="358"/>
                  </a:lnTo>
                  <a:lnTo>
                    <a:pt x="0" y="1110"/>
                  </a:lnTo>
                  <a:lnTo>
                    <a:pt x="884" y="1110"/>
                  </a:lnTo>
                </a:path>
              </a:pathLst>
            </a:custGeom>
            <a:noFill/>
            <a:ln w="38100">
              <a:solidFill>
                <a:srgbClr val="000000"/>
              </a:solidFill>
              <a:prstDash val="solid"/>
              <a:round/>
              <a:headEnd type="none" w="med" len="med"/>
              <a:tailEnd type="triangle" w="med" len="med"/>
            </a:ln>
          </p:spPr>
          <p:txBody>
            <a:bodyPr/>
            <a:lstStyle/>
            <a:p>
              <a:endParaRPr lang="en-US"/>
            </a:p>
          </p:txBody>
        </p:sp>
        <p:sp>
          <p:nvSpPr>
            <p:cNvPr id="1604631" name="Text Box 23"/>
            <p:cNvSpPr txBox="1">
              <a:spLocks noChangeArrowheads="1"/>
            </p:cNvSpPr>
            <p:nvPr/>
          </p:nvSpPr>
          <p:spPr bwMode="auto">
            <a:xfrm>
              <a:off x="3383" y="1200"/>
              <a:ext cx="260" cy="213"/>
            </a:xfrm>
            <a:prstGeom prst="rect">
              <a:avLst/>
            </a:prstGeom>
            <a:noFill/>
            <a:ln w="12700">
              <a:noFill/>
              <a:miter lim="800000"/>
              <a:headEnd/>
              <a:tailEnd/>
            </a:ln>
            <a:effectLst/>
          </p:spPr>
          <p:txBody>
            <a:bodyPr wrap="none">
              <a:spAutoFit/>
            </a:bodyPr>
            <a:lstStyle/>
            <a:p>
              <a:r>
                <a:rPr lang="en-US" sz="1600" dirty="0">
                  <a:solidFill>
                    <a:schemeClr val="tx1"/>
                  </a:solidFill>
                </a:rPr>
                <a:t>10</a:t>
              </a:r>
            </a:p>
          </p:txBody>
        </p:sp>
        <p:sp>
          <p:nvSpPr>
            <p:cNvPr id="1604632" name="Text Box 24"/>
            <p:cNvSpPr txBox="1">
              <a:spLocks noChangeArrowheads="1"/>
            </p:cNvSpPr>
            <p:nvPr/>
          </p:nvSpPr>
          <p:spPr bwMode="auto">
            <a:xfrm>
              <a:off x="2754" y="1370"/>
              <a:ext cx="429" cy="212"/>
            </a:xfrm>
            <a:prstGeom prst="rect">
              <a:avLst/>
            </a:prstGeom>
            <a:noFill/>
            <a:ln w="12700">
              <a:noFill/>
              <a:miter lim="800000"/>
              <a:headEnd/>
              <a:tailEnd/>
            </a:ln>
            <a:effectLst/>
          </p:spPr>
          <p:txBody>
            <a:bodyPr wrap="none">
              <a:spAutoFit/>
            </a:bodyPr>
            <a:lstStyle/>
            <a:p>
              <a:r>
                <a:rPr lang="en-US" sz="1600">
                  <a:solidFill>
                    <a:schemeClr val="tx1"/>
                  </a:solidFill>
                </a:rPr>
                <a:t>Index</a:t>
              </a:r>
            </a:p>
          </p:txBody>
        </p:sp>
      </p:grpSp>
      <p:grpSp>
        <p:nvGrpSpPr>
          <p:cNvPr id="6" name="Group 25"/>
          <p:cNvGrpSpPr>
            <a:grpSpLocks/>
          </p:cNvGrpSpPr>
          <p:nvPr/>
        </p:nvGrpSpPr>
        <p:grpSpPr bwMode="auto">
          <a:xfrm>
            <a:off x="2913235" y="2785528"/>
            <a:ext cx="4267200" cy="2135188"/>
            <a:chOff x="1650" y="1627"/>
            <a:chExt cx="2688" cy="1345"/>
          </a:xfrm>
        </p:grpSpPr>
        <p:sp>
          <p:nvSpPr>
            <p:cNvPr id="1604634" name="Freeform 26"/>
            <p:cNvSpPr>
              <a:spLocks/>
            </p:cNvSpPr>
            <p:nvPr/>
          </p:nvSpPr>
          <p:spPr bwMode="auto">
            <a:xfrm>
              <a:off x="2208" y="1824"/>
              <a:ext cx="2130" cy="1103"/>
            </a:xfrm>
            <a:custGeom>
              <a:avLst/>
              <a:gdLst/>
              <a:ahLst/>
              <a:cxnLst>
                <a:cxn ang="0">
                  <a:pos x="1608" y="1101"/>
                </a:cxn>
                <a:cxn ang="0">
                  <a:pos x="1608" y="0"/>
                </a:cxn>
                <a:cxn ang="0">
                  <a:pos x="0" y="0"/>
                </a:cxn>
                <a:cxn ang="0">
                  <a:pos x="0" y="1103"/>
                </a:cxn>
                <a:cxn ang="0">
                  <a:pos x="1608" y="1103"/>
                </a:cxn>
                <a:cxn ang="0">
                  <a:pos x="1608" y="1103"/>
                </a:cxn>
              </a:cxnLst>
              <a:rect l="0" t="0" r="r" b="b"/>
              <a:pathLst>
                <a:path w="1608" h="1103">
                  <a:moveTo>
                    <a:pt x="1608" y="1101"/>
                  </a:moveTo>
                  <a:lnTo>
                    <a:pt x="1608" y="0"/>
                  </a:lnTo>
                  <a:lnTo>
                    <a:pt x="0" y="0"/>
                  </a:lnTo>
                  <a:lnTo>
                    <a:pt x="0" y="1103"/>
                  </a:lnTo>
                  <a:lnTo>
                    <a:pt x="1608" y="1103"/>
                  </a:lnTo>
                  <a:lnTo>
                    <a:pt x="1608" y="1103"/>
                  </a:lnTo>
                </a:path>
              </a:pathLst>
            </a:custGeom>
            <a:noFill/>
            <a:ln w="20638">
              <a:solidFill>
                <a:srgbClr val="000000"/>
              </a:solidFill>
              <a:prstDash val="solid"/>
              <a:round/>
              <a:headEnd/>
              <a:tailEnd/>
            </a:ln>
          </p:spPr>
          <p:txBody>
            <a:bodyPr/>
            <a:lstStyle/>
            <a:p>
              <a:endParaRPr lang="en-US"/>
            </a:p>
          </p:txBody>
        </p:sp>
        <p:sp>
          <p:nvSpPr>
            <p:cNvPr id="1604635" name="Freeform 27"/>
            <p:cNvSpPr>
              <a:spLocks/>
            </p:cNvSpPr>
            <p:nvPr/>
          </p:nvSpPr>
          <p:spPr bwMode="auto">
            <a:xfrm>
              <a:off x="2208" y="2263"/>
              <a:ext cx="2130" cy="110"/>
            </a:xfrm>
            <a:custGeom>
              <a:avLst/>
              <a:gdLst/>
              <a:ahLst/>
              <a:cxnLst>
                <a:cxn ang="0">
                  <a:pos x="1608" y="110"/>
                </a:cxn>
                <a:cxn ang="0">
                  <a:pos x="1608" y="0"/>
                </a:cxn>
                <a:cxn ang="0">
                  <a:pos x="0" y="0"/>
                </a:cxn>
                <a:cxn ang="0">
                  <a:pos x="0" y="110"/>
                </a:cxn>
                <a:cxn ang="0">
                  <a:pos x="1608" y="110"/>
                </a:cxn>
                <a:cxn ang="0">
                  <a:pos x="1608" y="110"/>
                </a:cxn>
              </a:cxnLst>
              <a:rect l="0" t="0" r="r" b="b"/>
              <a:pathLst>
                <a:path w="1608" h="110">
                  <a:moveTo>
                    <a:pt x="1608" y="110"/>
                  </a:moveTo>
                  <a:lnTo>
                    <a:pt x="1608" y="0"/>
                  </a:lnTo>
                  <a:lnTo>
                    <a:pt x="0" y="0"/>
                  </a:lnTo>
                  <a:lnTo>
                    <a:pt x="0" y="110"/>
                  </a:lnTo>
                  <a:lnTo>
                    <a:pt x="1608" y="110"/>
                  </a:lnTo>
                  <a:lnTo>
                    <a:pt x="1608" y="110"/>
                  </a:lnTo>
                  <a:close/>
                </a:path>
              </a:pathLst>
            </a:custGeom>
            <a:solidFill>
              <a:schemeClr val="hlink"/>
            </a:solidFill>
            <a:ln w="9525">
              <a:solidFill>
                <a:schemeClr val="hlink"/>
              </a:solidFill>
              <a:round/>
              <a:headEnd/>
              <a:tailEnd/>
            </a:ln>
          </p:spPr>
          <p:txBody>
            <a:bodyPr/>
            <a:lstStyle/>
            <a:p>
              <a:endParaRPr lang="en-US"/>
            </a:p>
          </p:txBody>
        </p:sp>
        <p:sp>
          <p:nvSpPr>
            <p:cNvPr id="1604636" name="Freeform 28"/>
            <p:cNvSpPr>
              <a:spLocks/>
            </p:cNvSpPr>
            <p:nvPr/>
          </p:nvSpPr>
          <p:spPr bwMode="auto">
            <a:xfrm>
              <a:off x="2208" y="2263"/>
              <a:ext cx="2130" cy="110"/>
            </a:xfrm>
            <a:custGeom>
              <a:avLst/>
              <a:gdLst/>
              <a:ahLst/>
              <a:cxnLst>
                <a:cxn ang="0">
                  <a:pos x="1608" y="110"/>
                </a:cxn>
                <a:cxn ang="0">
                  <a:pos x="1608" y="0"/>
                </a:cxn>
                <a:cxn ang="0">
                  <a:pos x="0" y="0"/>
                </a:cxn>
                <a:cxn ang="0">
                  <a:pos x="0" y="110"/>
                </a:cxn>
                <a:cxn ang="0">
                  <a:pos x="1608" y="110"/>
                </a:cxn>
                <a:cxn ang="0">
                  <a:pos x="1608" y="110"/>
                </a:cxn>
              </a:cxnLst>
              <a:rect l="0" t="0" r="r" b="b"/>
              <a:pathLst>
                <a:path w="1608" h="110">
                  <a:moveTo>
                    <a:pt x="1608" y="110"/>
                  </a:moveTo>
                  <a:lnTo>
                    <a:pt x="1608" y="0"/>
                  </a:lnTo>
                  <a:lnTo>
                    <a:pt x="0" y="0"/>
                  </a:lnTo>
                  <a:lnTo>
                    <a:pt x="0" y="110"/>
                  </a:lnTo>
                  <a:lnTo>
                    <a:pt x="1608" y="110"/>
                  </a:lnTo>
                  <a:lnTo>
                    <a:pt x="1608" y="110"/>
                  </a:lnTo>
                </a:path>
              </a:pathLst>
            </a:custGeom>
            <a:noFill/>
            <a:ln w="20638">
              <a:solidFill>
                <a:srgbClr val="000000"/>
              </a:solidFill>
              <a:prstDash val="solid"/>
              <a:round/>
              <a:headEnd/>
              <a:tailEnd/>
            </a:ln>
          </p:spPr>
          <p:txBody>
            <a:bodyPr/>
            <a:lstStyle/>
            <a:p>
              <a:endParaRPr lang="en-US"/>
            </a:p>
          </p:txBody>
        </p:sp>
        <p:sp>
          <p:nvSpPr>
            <p:cNvPr id="1604637" name="Line 29"/>
            <p:cNvSpPr>
              <a:spLocks noChangeShapeType="1"/>
            </p:cNvSpPr>
            <p:nvPr/>
          </p:nvSpPr>
          <p:spPr bwMode="auto">
            <a:xfrm flipH="1">
              <a:off x="2208" y="1920"/>
              <a:ext cx="2130" cy="2"/>
            </a:xfrm>
            <a:prstGeom prst="line">
              <a:avLst/>
            </a:prstGeom>
            <a:noFill/>
            <a:ln w="20638">
              <a:solidFill>
                <a:srgbClr val="000000"/>
              </a:solidFill>
              <a:round/>
              <a:headEnd/>
              <a:tailEnd/>
            </a:ln>
          </p:spPr>
          <p:txBody>
            <a:bodyPr/>
            <a:lstStyle/>
            <a:p>
              <a:endParaRPr lang="en-US"/>
            </a:p>
          </p:txBody>
        </p:sp>
        <p:sp>
          <p:nvSpPr>
            <p:cNvPr id="1604638" name="Line 30"/>
            <p:cNvSpPr>
              <a:spLocks noChangeShapeType="1"/>
            </p:cNvSpPr>
            <p:nvPr/>
          </p:nvSpPr>
          <p:spPr bwMode="auto">
            <a:xfrm flipH="1">
              <a:off x="2208" y="2044"/>
              <a:ext cx="2130" cy="2"/>
            </a:xfrm>
            <a:prstGeom prst="line">
              <a:avLst/>
            </a:prstGeom>
            <a:noFill/>
            <a:ln w="20638">
              <a:solidFill>
                <a:srgbClr val="000000"/>
              </a:solidFill>
              <a:round/>
              <a:headEnd/>
              <a:tailEnd/>
            </a:ln>
          </p:spPr>
          <p:txBody>
            <a:bodyPr/>
            <a:lstStyle/>
            <a:p>
              <a:endParaRPr lang="en-US"/>
            </a:p>
          </p:txBody>
        </p:sp>
        <p:sp>
          <p:nvSpPr>
            <p:cNvPr id="1604639" name="Line 31"/>
            <p:cNvSpPr>
              <a:spLocks noChangeShapeType="1"/>
            </p:cNvSpPr>
            <p:nvPr/>
          </p:nvSpPr>
          <p:spPr bwMode="auto">
            <a:xfrm flipH="1">
              <a:off x="2208" y="2154"/>
              <a:ext cx="2130" cy="1"/>
            </a:xfrm>
            <a:prstGeom prst="line">
              <a:avLst/>
            </a:prstGeom>
            <a:noFill/>
            <a:ln w="20638">
              <a:solidFill>
                <a:srgbClr val="000000"/>
              </a:solidFill>
              <a:round/>
              <a:headEnd/>
              <a:tailEnd/>
            </a:ln>
          </p:spPr>
          <p:txBody>
            <a:bodyPr/>
            <a:lstStyle/>
            <a:p>
              <a:endParaRPr lang="en-US"/>
            </a:p>
          </p:txBody>
        </p:sp>
        <p:sp>
          <p:nvSpPr>
            <p:cNvPr id="1604640" name="Line 32"/>
            <p:cNvSpPr>
              <a:spLocks noChangeShapeType="1"/>
            </p:cNvSpPr>
            <p:nvPr/>
          </p:nvSpPr>
          <p:spPr bwMode="auto">
            <a:xfrm flipH="1">
              <a:off x="2208" y="2373"/>
              <a:ext cx="2130" cy="1"/>
            </a:xfrm>
            <a:prstGeom prst="line">
              <a:avLst/>
            </a:prstGeom>
            <a:noFill/>
            <a:ln w="20638">
              <a:solidFill>
                <a:srgbClr val="000000"/>
              </a:solidFill>
              <a:round/>
              <a:headEnd/>
              <a:tailEnd/>
            </a:ln>
          </p:spPr>
          <p:txBody>
            <a:bodyPr/>
            <a:lstStyle/>
            <a:p>
              <a:endParaRPr lang="en-US"/>
            </a:p>
          </p:txBody>
        </p:sp>
        <p:sp>
          <p:nvSpPr>
            <p:cNvPr id="1604641" name="Line 33"/>
            <p:cNvSpPr>
              <a:spLocks noChangeShapeType="1"/>
            </p:cNvSpPr>
            <p:nvPr/>
          </p:nvSpPr>
          <p:spPr bwMode="auto">
            <a:xfrm flipH="1">
              <a:off x="2208" y="2483"/>
              <a:ext cx="2130" cy="1"/>
            </a:xfrm>
            <a:prstGeom prst="line">
              <a:avLst/>
            </a:prstGeom>
            <a:noFill/>
            <a:ln w="20638">
              <a:solidFill>
                <a:srgbClr val="000000"/>
              </a:solidFill>
              <a:round/>
              <a:headEnd/>
              <a:tailEnd/>
            </a:ln>
          </p:spPr>
          <p:txBody>
            <a:bodyPr/>
            <a:lstStyle/>
            <a:p>
              <a:endParaRPr lang="en-US"/>
            </a:p>
          </p:txBody>
        </p:sp>
        <p:sp>
          <p:nvSpPr>
            <p:cNvPr id="1604642" name="Line 34"/>
            <p:cNvSpPr>
              <a:spLocks noChangeShapeType="1"/>
            </p:cNvSpPr>
            <p:nvPr/>
          </p:nvSpPr>
          <p:spPr bwMode="auto">
            <a:xfrm flipH="1">
              <a:off x="2208" y="2593"/>
              <a:ext cx="2130" cy="1"/>
            </a:xfrm>
            <a:prstGeom prst="line">
              <a:avLst/>
            </a:prstGeom>
            <a:noFill/>
            <a:ln w="20638">
              <a:solidFill>
                <a:srgbClr val="000000"/>
              </a:solidFill>
              <a:round/>
              <a:headEnd/>
              <a:tailEnd/>
            </a:ln>
          </p:spPr>
          <p:txBody>
            <a:bodyPr/>
            <a:lstStyle/>
            <a:p>
              <a:endParaRPr lang="en-US"/>
            </a:p>
          </p:txBody>
        </p:sp>
        <p:sp>
          <p:nvSpPr>
            <p:cNvPr id="1604643" name="Line 35"/>
            <p:cNvSpPr>
              <a:spLocks noChangeShapeType="1"/>
            </p:cNvSpPr>
            <p:nvPr/>
          </p:nvSpPr>
          <p:spPr bwMode="auto">
            <a:xfrm flipH="1">
              <a:off x="2208" y="2703"/>
              <a:ext cx="2130" cy="1"/>
            </a:xfrm>
            <a:prstGeom prst="line">
              <a:avLst/>
            </a:prstGeom>
            <a:noFill/>
            <a:ln w="20638">
              <a:solidFill>
                <a:srgbClr val="000000"/>
              </a:solidFill>
              <a:round/>
              <a:headEnd/>
              <a:tailEnd/>
            </a:ln>
          </p:spPr>
          <p:txBody>
            <a:bodyPr/>
            <a:lstStyle/>
            <a:p>
              <a:endParaRPr lang="en-US"/>
            </a:p>
          </p:txBody>
        </p:sp>
        <p:sp>
          <p:nvSpPr>
            <p:cNvPr id="1604644" name="Line 36"/>
            <p:cNvSpPr>
              <a:spLocks noChangeShapeType="1"/>
            </p:cNvSpPr>
            <p:nvPr/>
          </p:nvSpPr>
          <p:spPr bwMode="auto">
            <a:xfrm flipH="1">
              <a:off x="2208" y="2813"/>
              <a:ext cx="2130" cy="1"/>
            </a:xfrm>
            <a:prstGeom prst="line">
              <a:avLst/>
            </a:prstGeom>
            <a:noFill/>
            <a:ln w="20638">
              <a:solidFill>
                <a:srgbClr val="000000"/>
              </a:solidFill>
              <a:round/>
              <a:headEnd/>
              <a:tailEnd/>
            </a:ln>
          </p:spPr>
          <p:txBody>
            <a:bodyPr/>
            <a:lstStyle/>
            <a:p>
              <a:endParaRPr lang="en-US"/>
            </a:p>
          </p:txBody>
        </p:sp>
        <p:sp>
          <p:nvSpPr>
            <p:cNvPr id="1604645" name="Line 37"/>
            <p:cNvSpPr>
              <a:spLocks noChangeShapeType="1"/>
            </p:cNvSpPr>
            <p:nvPr/>
          </p:nvSpPr>
          <p:spPr bwMode="auto">
            <a:xfrm>
              <a:off x="2299" y="1830"/>
              <a:ext cx="5" cy="1100"/>
            </a:xfrm>
            <a:prstGeom prst="line">
              <a:avLst/>
            </a:prstGeom>
            <a:noFill/>
            <a:ln w="20638">
              <a:solidFill>
                <a:srgbClr val="000000"/>
              </a:solidFill>
              <a:round/>
              <a:headEnd/>
              <a:tailEnd/>
            </a:ln>
          </p:spPr>
          <p:txBody>
            <a:bodyPr/>
            <a:lstStyle/>
            <a:p>
              <a:endParaRPr lang="en-US"/>
            </a:p>
          </p:txBody>
        </p:sp>
        <p:sp>
          <p:nvSpPr>
            <p:cNvPr id="1604646" name="Line 38"/>
            <p:cNvSpPr>
              <a:spLocks noChangeShapeType="1"/>
            </p:cNvSpPr>
            <p:nvPr/>
          </p:nvSpPr>
          <p:spPr bwMode="auto">
            <a:xfrm>
              <a:off x="3186" y="1819"/>
              <a:ext cx="1" cy="1106"/>
            </a:xfrm>
            <a:prstGeom prst="line">
              <a:avLst/>
            </a:prstGeom>
            <a:noFill/>
            <a:ln w="20638">
              <a:solidFill>
                <a:srgbClr val="000000"/>
              </a:solidFill>
              <a:round/>
              <a:headEnd/>
              <a:tailEnd/>
            </a:ln>
          </p:spPr>
          <p:txBody>
            <a:bodyPr/>
            <a:lstStyle/>
            <a:p>
              <a:endParaRPr lang="en-US"/>
            </a:p>
          </p:txBody>
        </p:sp>
        <p:sp>
          <p:nvSpPr>
            <p:cNvPr id="1604647" name="Text Box 39"/>
            <p:cNvSpPr txBox="1">
              <a:spLocks noChangeArrowheads="1"/>
            </p:cNvSpPr>
            <p:nvPr/>
          </p:nvSpPr>
          <p:spPr bwMode="auto">
            <a:xfrm>
              <a:off x="3522" y="1627"/>
              <a:ext cx="352" cy="192"/>
            </a:xfrm>
            <a:prstGeom prst="rect">
              <a:avLst/>
            </a:prstGeom>
            <a:noFill/>
            <a:ln w="12700">
              <a:noFill/>
              <a:miter lim="800000"/>
              <a:headEnd/>
              <a:tailEnd/>
            </a:ln>
            <a:effectLst/>
          </p:spPr>
          <p:txBody>
            <a:bodyPr wrap="none">
              <a:spAutoFit/>
            </a:bodyPr>
            <a:lstStyle/>
            <a:p>
              <a:r>
                <a:rPr lang="en-US" sz="1400">
                  <a:solidFill>
                    <a:schemeClr val="tx1"/>
                  </a:solidFill>
                </a:rPr>
                <a:t>Data</a:t>
              </a:r>
            </a:p>
          </p:txBody>
        </p:sp>
        <p:sp>
          <p:nvSpPr>
            <p:cNvPr id="1604648" name="Text Box 40"/>
            <p:cNvSpPr txBox="1">
              <a:spLocks noChangeArrowheads="1"/>
            </p:cNvSpPr>
            <p:nvPr/>
          </p:nvSpPr>
          <p:spPr bwMode="auto">
            <a:xfrm>
              <a:off x="1650" y="1627"/>
              <a:ext cx="451" cy="192"/>
            </a:xfrm>
            <a:prstGeom prst="rect">
              <a:avLst/>
            </a:prstGeom>
            <a:noFill/>
            <a:ln w="12700">
              <a:noFill/>
              <a:miter lim="800000"/>
              <a:headEnd/>
              <a:tailEnd/>
            </a:ln>
            <a:effectLst/>
          </p:spPr>
          <p:txBody>
            <a:bodyPr wrap="none">
              <a:spAutoFit/>
            </a:bodyPr>
            <a:lstStyle/>
            <a:p>
              <a:r>
                <a:rPr lang="en-US" sz="1400">
                  <a:solidFill>
                    <a:schemeClr val="tx1"/>
                  </a:solidFill>
                </a:rPr>
                <a:t>  Index</a:t>
              </a:r>
            </a:p>
          </p:txBody>
        </p:sp>
        <p:sp>
          <p:nvSpPr>
            <p:cNvPr id="1604649" name="Text Box 41"/>
            <p:cNvSpPr txBox="1">
              <a:spLocks noChangeArrowheads="1"/>
            </p:cNvSpPr>
            <p:nvPr/>
          </p:nvSpPr>
          <p:spPr bwMode="auto">
            <a:xfrm>
              <a:off x="2466" y="1627"/>
              <a:ext cx="308" cy="192"/>
            </a:xfrm>
            <a:prstGeom prst="rect">
              <a:avLst/>
            </a:prstGeom>
            <a:noFill/>
            <a:ln w="12700">
              <a:noFill/>
              <a:miter lim="800000"/>
              <a:headEnd/>
              <a:tailEnd/>
            </a:ln>
            <a:effectLst/>
          </p:spPr>
          <p:txBody>
            <a:bodyPr wrap="none">
              <a:spAutoFit/>
            </a:bodyPr>
            <a:lstStyle/>
            <a:p>
              <a:r>
                <a:rPr lang="en-US" sz="1400">
                  <a:solidFill>
                    <a:schemeClr val="tx1"/>
                  </a:solidFill>
                </a:rPr>
                <a:t>Tag</a:t>
              </a:r>
            </a:p>
          </p:txBody>
        </p:sp>
        <p:sp>
          <p:nvSpPr>
            <p:cNvPr id="1604650" name="Text Box 42"/>
            <p:cNvSpPr txBox="1">
              <a:spLocks noChangeArrowheads="1"/>
            </p:cNvSpPr>
            <p:nvPr/>
          </p:nvSpPr>
          <p:spPr bwMode="auto">
            <a:xfrm>
              <a:off x="2034" y="1627"/>
              <a:ext cx="340" cy="194"/>
            </a:xfrm>
            <a:prstGeom prst="rect">
              <a:avLst/>
            </a:prstGeom>
            <a:noFill/>
            <a:ln w="12700">
              <a:noFill/>
              <a:miter lim="800000"/>
              <a:headEnd/>
              <a:tailEnd/>
            </a:ln>
            <a:effectLst/>
          </p:spPr>
          <p:txBody>
            <a:bodyPr wrap="none">
              <a:spAutoFit/>
            </a:bodyPr>
            <a:lstStyle/>
            <a:p>
              <a:r>
                <a:rPr lang="en-US" sz="1400" dirty="0">
                  <a:solidFill>
                    <a:srgbClr val="0000FF"/>
                  </a:solidFill>
                </a:rPr>
                <a:t>Valid</a:t>
              </a:r>
            </a:p>
          </p:txBody>
        </p:sp>
        <p:sp>
          <p:nvSpPr>
            <p:cNvPr id="1604651" name="Text Box 43"/>
            <p:cNvSpPr txBox="1">
              <a:spLocks noChangeArrowheads="1"/>
            </p:cNvSpPr>
            <p:nvPr/>
          </p:nvSpPr>
          <p:spPr bwMode="auto">
            <a:xfrm>
              <a:off x="1746" y="1771"/>
              <a:ext cx="328" cy="1201"/>
            </a:xfrm>
            <a:prstGeom prst="rect">
              <a:avLst/>
            </a:prstGeom>
            <a:noFill/>
            <a:ln w="12700">
              <a:noFill/>
              <a:miter lim="800000"/>
              <a:headEnd/>
              <a:tailEnd/>
            </a:ln>
            <a:effectLst/>
          </p:spPr>
          <p:txBody>
            <a:bodyPr wrap="none">
              <a:spAutoFit/>
            </a:bodyPr>
            <a:lstStyle/>
            <a:p>
              <a:pPr algn="r">
                <a:lnSpc>
                  <a:spcPct val="110000"/>
                </a:lnSpc>
              </a:pPr>
              <a:r>
                <a:rPr lang="en-US" sz="1200">
                  <a:solidFill>
                    <a:schemeClr val="tx1"/>
                  </a:solidFill>
                </a:rPr>
                <a:t>0</a:t>
              </a:r>
            </a:p>
            <a:p>
              <a:pPr algn="r">
                <a:lnSpc>
                  <a:spcPct val="110000"/>
                </a:lnSpc>
              </a:pPr>
              <a:r>
                <a:rPr lang="en-US" sz="1200">
                  <a:solidFill>
                    <a:schemeClr val="tx1"/>
                  </a:solidFill>
                </a:rPr>
                <a:t>1</a:t>
              </a:r>
            </a:p>
            <a:p>
              <a:pPr algn="r">
                <a:lnSpc>
                  <a:spcPct val="110000"/>
                </a:lnSpc>
              </a:pPr>
              <a:r>
                <a:rPr lang="en-US" sz="1200">
                  <a:solidFill>
                    <a:schemeClr val="tx1"/>
                  </a:solidFill>
                </a:rPr>
                <a:t>2</a:t>
              </a:r>
            </a:p>
            <a:p>
              <a:pPr algn="r">
                <a:lnSpc>
                  <a:spcPct val="110000"/>
                </a:lnSpc>
              </a:pPr>
              <a:r>
                <a:rPr lang="en-US" sz="1200">
                  <a:solidFill>
                    <a:schemeClr val="tx1"/>
                  </a:solidFill>
                </a:rPr>
                <a:t>.</a:t>
              </a:r>
            </a:p>
            <a:p>
              <a:pPr algn="r">
                <a:lnSpc>
                  <a:spcPct val="110000"/>
                </a:lnSpc>
              </a:pPr>
              <a:r>
                <a:rPr lang="en-US" sz="1200">
                  <a:solidFill>
                    <a:schemeClr val="tx1"/>
                  </a:solidFill>
                </a:rPr>
                <a:t>.</a:t>
              </a:r>
            </a:p>
            <a:p>
              <a:pPr algn="r">
                <a:lnSpc>
                  <a:spcPct val="110000"/>
                </a:lnSpc>
              </a:pPr>
              <a:r>
                <a:rPr lang="en-US" sz="1200">
                  <a:solidFill>
                    <a:schemeClr val="tx1"/>
                  </a:solidFill>
                </a:rPr>
                <a:t>.</a:t>
              </a:r>
            </a:p>
            <a:p>
              <a:pPr algn="r">
                <a:lnSpc>
                  <a:spcPct val="110000"/>
                </a:lnSpc>
              </a:pPr>
              <a:r>
                <a:rPr lang="en-US" sz="1200">
                  <a:solidFill>
                    <a:schemeClr val="tx1"/>
                  </a:solidFill>
                </a:rPr>
                <a:t>1021</a:t>
              </a:r>
            </a:p>
            <a:p>
              <a:pPr algn="r">
                <a:lnSpc>
                  <a:spcPct val="110000"/>
                </a:lnSpc>
              </a:pPr>
              <a:r>
                <a:rPr lang="en-US" sz="1200">
                  <a:solidFill>
                    <a:schemeClr val="tx1"/>
                  </a:solidFill>
                </a:rPr>
                <a:t>1022</a:t>
              </a:r>
            </a:p>
            <a:p>
              <a:pPr algn="r">
                <a:lnSpc>
                  <a:spcPct val="110000"/>
                </a:lnSpc>
              </a:pPr>
              <a:r>
                <a:rPr lang="en-US" sz="1200">
                  <a:solidFill>
                    <a:schemeClr val="tx1"/>
                  </a:solidFill>
                </a:rPr>
                <a:t>1023</a:t>
              </a:r>
            </a:p>
          </p:txBody>
        </p:sp>
      </p:grpSp>
      <p:grpSp>
        <p:nvGrpSpPr>
          <p:cNvPr id="7" name="Group 44"/>
          <p:cNvGrpSpPr>
            <a:grpSpLocks/>
          </p:cNvGrpSpPr>
          <p:nvPr/>
        </p:nvGrpSpPr>
        <p:grpSpPr bwMode="auto">
          <a:xfrm>
            <a:off x="3583160" y="1413928"/>
            <a:ext cx="3900488" cy="709613"/>
            <a:chOff x="2072" y="763"/>
            <a:chExt cx="2457" cy="447"/>
          </a:xfrm>
        </p:grpSpPr>
        <p:sp>
          <p:nvSpPr>
            <p:cNvPr id="1604653" name="Line 45"/>
            <p:cNvSpPr>
              <a:spLocks noChangeShapeType="1"/>
            </p:cNvSpPr>
            <p:nvPr/>
          </p:nvSpPr>
          <p:spPr bwMode="auto">
            <a:xfrm flipV="1">
              <a:off x="3026" y="1061"/>
              <a:ext cx="3" cy="149"/>
            </a:xfrm>
            <a:prstGeom prst="line">
              <a:avLst/>
            </a:prstGeom>
            <a:noFill/>
            <a:ln w="20638">
              <a:solidFill>
                <a:srgbClr val="000000"/>
              </a:solidFill>
              <a:round/>
              <a:headEnd/>
              <a:tailEnd/>
            </a:ln>
          </p:spPr>
          <p:txBody>
            <a:bodyPr/>
            <a:lstStyle/>
            <a:p>
              <a:endParaRPr lang="en-US"/>
            </a:p>
          </p:txBody>
        </p:sp>
        <p:sp>
          <p:nvSpPr>
            <p:cNvPr id="1604654" name="Line 46"/>
            <p:cNvSpPr>
              <a:spLocks noChangeShapeType="1"/>
            </p:cNvSpPr>
            <p:nvPr/>
          </p:nvSpPr>
          <p:spPr bwMode="auto">
            <a:xfrm flipV="1">
              <a:off x="3570" y="1051"/>
              <a:ext cx="1" cy="145"/>
            </a:xfrm>
            <a:prstGeom prst="line">
              <a:avLst/>
            </a:prstGeom>
            <a:noFill/>
            <a:ln w="20638">
              <a:solidFill>
                <a:srgbClr val="000000"/>
              </a:solidFill>
              <a:round/>
              <a:headEnd/>
              <a:tailEnd/>
            </a:ln>
          </p:spPr>
          <p:txBody>
            <a:bodyPr/>
            <a:lstStyle/>
            <a:p>
              <a:endParaRPr lang="en-US"/>
            </a:p>
          </p:txBody>
        </p:sp>
        <p:sp>
          <p:nvSpPr>
            <p:cNvPr id="1604655" name="Freeform 47"/>
            <p:cNvSpPr>
              <a:spLocks/>
            </p:cNvSpPr>
            <p:nvPr/>
          </p:nvSpPr>
          <p:spPr bwMode="auto">
            <a:xfrm>
              <a:off x="2158" y="1059"/>
              <a:ext cx="1570" cy="151"/>
            </a:xfrm>
            <a:custGeom>
              <a:avLst/>
              <a:gdLst/>
              <a:ahLst/>
              <a:cxnLst>
                <a:cxn ang="0">
                  <a:pos x="0" y="149"/>
                </a:cxn>
                <a:cxn ang="0">
                  <a:pos x="3" y="0"/>
                </a:cxn>
                <a:cxn ang="0">
                  <a:pos x="1570" y="0"/>
                </a:cxn>
                <a:cxn ang="0">
                  <a:pos x="1570" y="151"/>
                </a:cxn>
                <a:cxn ang="0">
                  <a:pos x="3" y="151"/>
                </a:cxn>
                <a:cxn ang="0">
                  <a:pos x="3" y="151"/>
                </a:cxn>
              </a:cxnLst>
              <a:rect l="0" t="0" r="r" b="b"/>
              <a:pathLst>
                <a:path w="1570" h="151">
                  <a:moveTo>
                    <a:pt x="0" y="149"/>
                  </a:moveTo>
                  <a:lnTo>
                    <a:pt x="3" y="0"/>
                  </a:lnTo>
                  <a:lnTo>
                    <a:pt x="1570" y="0"/>
                  </a:lnTo>
                  <a:lnTo>
                    <a:pt x="1570" y="151"/>
                  </a:lnTo>
                  <a:lnTo>
                    <a:pt x="3" y="151"/>
                  </a:lnTo>
                  <a:lnTo>
                    <a:pt x="3" y="151"/>
                  </a:lnTo>
                </a:path>
              </a:pathLst>
            </a:custGeom>
            <a:noFill/>
            <a:ln w="20638">
              <a:solidFill>
                <a:srgbClr val="000000"/>
              </a:solidFill>
              <a:prstDash val="solid"/>
              <a:round/>
              <a:headEnd/>
              <a:tailEnd/>
            </a:ln>
          </p:spPr>
          <p:txBody>
            <a:bodyPr/>
            <a:lstStyle/>
            <a:p>
              <a:endParaRPr lang="en-US"/>
            </a:p>
          </p:txBody>
        </p:sp>
        <p:sp>
          <p:nvSpPr>
            <p:cNvPr id="1604656" name="Text Box 48"/>
            <p:cNvSpPr txBox="1">
              <a:spLocks noChangeArrowheads="1"/>
            </p:cNvSpPr>
            <p:nvPr/>
          </p:nvSpPr>
          <p:spPr bwMode="auto">
            <a:xfrm>
              <a:off x="2072" y="896"/>
              <a:ext cx="1786" cy="154"/>
            </a:xfrm>
            <a:prstGeom prst="rect">
              <a:avLst/>
            </a:prstGeom>
            <a:noFill/>
            <a:ln w="12700">
              <a:noFill/>
              <a:miter lim="800000"/>
              <a:headEnd/>
              <a:tailEnd/>
            </a:ln>
            <a:effectLst/>
          </p:spPr>
          <p:txBody>
            <a:bodyPr>
              <a:spAutoFit/>
            </a:bodyPr>
            <a:lstStyle/>
            <a:p>
              <a:r>
                <a:rPr lang="en-US" sz="1000" dirty="0">
                  <a:solidFill>
                    <a:schemeClr val="tx1"/>
                  </a:solidFill>
                </a:rPr>
                <a:t>31 30       . . .       </a:t>
              </a:r>
              <a:r>
                <a:rPr lang="en-US" sz="1000" dirty="0" smtClean="0">
                  <a:solidFill>
                    <a:schemeClr val="tx1"/>
                  </a:solidFill>
                </a:rPr>
                <a:t>          13 </a:t>
              </a:r>
              <a:r>
                <a:rPr lang="en-US" sz="1000" dirty="0">
                  <a:solidFill>
                    <a:schemeClr val="tx1"/>
                  </a:solidFill>
                </a:rPr>
                <a:t>12  11     . . .       </a:t>
              </a:r>
              <a:r>
                <a:rPr lang="en-US" sz="1000" dirty="0" smtClean="0">
                  <a:solidFill>
                    <a:schemeClr val="tx1"/>
                  </a:solidFill>
                </a:rPr>
                <a:t>   2  </a:t>
              </a:r>
              <a:r>
                <a:rPr lang="en-US" sz="1000" dirty="0">
                  <a:solidFill>
                    <a:schemeClr val="tx1"/>
                  </a:solidFill>
                </a:rPr>
                <a:t>1  0</a:t>
              </a:r>
            </a:p>
          </p:txBody>
        </p:sp>
        <p:sp>
          <p:nvSpPr>
            <p:cNvPr id="1604657" name="Text Box 49"/>
            <p:cNvSpPr txBox="1">
              <a:spLocks noChangeArrowheads="1"/>
            </p:cNvSpPr>
            <p:nvPr/>
          </p:nvSpPr>
          <p:spPr bwMode="auto">
            <a:xfrm>
              <a:off x="3810" y="763"/>
              <a:ext cx="719" cy="213"/>
            </a:xfrm>
            <a:prstGeom prst="rect">
              <a:avLst/>
            </a:prstGeom>
            <a:noFill/>
            <a:ln w="12700">
              <a:noFill/>
              <a:miter lim="800000"/>
              <a:headEnd/>
              <a:tailEnd/>
            </a:ln>
            <a:effectLst/>
          </p:spPr>
          <p:txBody>
            <a:bodyPr wrap="square">
              <a:spAutoFit/>
            </a:bodyPr>
            <a:lstStyle/>
            <a:p>
              <a:r>
                <a:rPr lang="en-US" sz="1600" dirty="0" smtClean="0">
                  <a:solidFill>
                    <a:schemeClr val="tx1"/>
                  </a:solidFill>
                </a:rPr>
                <a:t>Byte offset</a:t>
              </a:r>
              <a:endParaRPr lang="en-US" sz="1600" dirty="0">
                <a:solidFill>
                  <a:schemeClr val="tx1"/>
                </a:solidFill>
              </a:endParaRPr>
            </a:p>
          </p:txBody>
        </p:sp>
        <p:sp>
          <p:nvSpPr>
            <p:cNvPr id="1604658" name="Line 50"/>
            <p:cNvSpPr>
              <a:spLocks noChangeShapeType="1"/>
            </p:cNvSpPr>
            <p:nvPr/>
          </p:nvSpPr>
          <p:spPr bwMode="auto">
            <a:xfrm flipH="1">
              <a:off x="3666" y="955"/>
              <a:ext cx="192" cy="192"/>
            </a:xfrm>
            <a:prstGeom prst="line">
              <a:avLst/>
            </a:prstGeom>
            <a:noFill/>
            <a:ln w="12700">
              <a:solidFill>
                <a:schemeClr val="tx1"/>
              </a:solidFill>
              <a:round/>
              <a:headEnd/>
              <a:tailEnd type="triangle" w="med" len="med"/>
            </a:ln>
            <a:effectLst/>
          </p:spPr>
          <p:txBody>
            <a:bodyPr/>
            <a:lstStyle/>
            <a:p>
              <a:endParaRPr lang="en-US"/>
            </a:p>
          </p:txBody>
        </p:sp>
      </p:grpSp>
      <p:grpSp>
        <p:nvGrpSpPr>
          <p:cNvPr id="8" name="Group 52"/>
          <p:cNvGrpSpPr>
            <a:grpSpLocks/>
          </p:cNvGrpSpPr>
          <p:nvPr/>
        </p:nvGrpSpPr>
        <p:grpSpPr bwMode="auto">
          <a:xfrm>
            <a:off x="4180060" y="3860266"/>
            <a:ext cx="623888" cy="1371600"/>
            <a:chOff x="2477" y="2299"/>
            <a:chExt cx="393" cy="864"/>
          </a:xfrm>
        </p:grpSpPr>
        <p:sp>
          <p:nvSpPr>
            <p:cNvPr id="1604661" name="Line 53"/>
            <p:cNvSpPr>
              <a:spLocks noChangeShapeType="1"/>
            </p:cNvSpPr>
            <p:nvPr/>
          </p:nvSpPr>
          <p:spPr bwMode="auto">
            <a:xfrm>
              <a:off x="2477" y="2976"/>
              <a:ext cx="196" cy="54"/>
            </a:xfrm>
            <a:prstGeom prst="line">
              <a:avLst/>
            </a:prstGeom>
            <a:noFill/>
            <a:ln w="20638">
              <a:solidFill>
                <a:srgbClr val="000000"/>
              </a:solidFill>
              <a:round/>
              <a:headEnd/>
              <a:tailEnd/>
            </a:ln>
          </p:spPr>
          <p:txBody>
            <a:bodyPr/>
            <a:lstStyle/>
            <a:p>
              <a:endParaRPr lang="en-US"/>
            </a:p>
          </p:txBody>
        </p:sp>
        <p:sp>
          <p:nvSpPr>
            <p:cNvPr id="1604662" name="Line 54"/>
            <p:cNvSpPr>
              <a:spLocks noChangeShapeType="1"/>
            </p:cNvSpPr>
            <p:nvPr/>
          </p:nvSpPr>
          <p:spPr bwMode="auto">
            <a:xfrm>
              <a:off x="2562" y="2299"/>
              <a:ext cx="0" cy="864"/>
            </a:xfrm>
            <a:prstGeom prst="line">
              <a:avLst/>
            </a:prstGeom>
            <a:noFill/>
            <a:ln w="38100">
              <a:solidFill>
                <a:srgbClr val="000000"/>
              </a:solidFill>
              <a:round/>
              <a:headEnd type="oval" w="sm" len="sm"/>
              <a:tailEnd type="triangle" w="med" len="med"/>
            </a:ln>
          </p:spPr>
          <p:txBody>
            <a:bodyPr/>
            <a:lstStyle/>
            <a:p>
              <a:endParaRPr lang="en-US"/>
            </a:p>
          </p:txBody>
        </p:sp>
        <p:sp>
          <p:nvSpPr>
            <p:cNvPr id="1604663" name="Text Box 55"/>
            <p:cNvSpPr txBox="1">
              <a:spLocks noChangeArrowheads="1"/>
            </p:cNvSpPr>
            <p:nvPr/>
          </p:nvSpPr>
          <p:spPr bwMode="auto">
            <a:xfrm>
              <a:off x="2610" y="2923"/>
              <a:ext cx="260" cy="213"/>
            </a:xfrm>
            <a:prstGeom prst="rect">
              <a:avLst/>
            </a:prstGeom>
            <a:noFill/>
            <a:ln w="12700">
              <a:noFill/>
              <a:miter lim="800000"/>
              <a:headEnd/>
              <a:tailEnd/>
            </a:ln>
            <a:effectLst/>
          </p:spPr>
          <p:txBody>
            <a:bodyPr wrap="none">
              <a:spAutoFit/>
            </a:bodyPr>
            <a:lstStyle/>
            <a:p>
              <a:r>
                <a:rPr lang="en-US" sz="1600" dirty="0">
                  <a:solidFill>
                    <a:schemeClr val="tx1"/>
                  </a:solidFill>
                </a:rPr>
                <a:t>20</a:t>
              </a:r>
            </a:p>
          </p:txBody>
        </p:sp>
      </p:grpSp>
      <p:grpSp>
        <p:nvGrpSpPr>
          <p:cNvPr id="9" name="Group 56"/>
          <p:cNvGrpSpPr>
            <a:grpSpLocks/>
          </p:cNvGrpSpPr>
          <p:nvPr/>
        </p:nvGrpSpPr>
        <p:grpSpPr bwMode="auto">
          <a:xfrm>
            <a:off x="6037435" y="2148941"/>
            <a:ext cx="2060575" cy="3043237"/>
            <a:chOff x="3618" y="1226"/>
            <a:chExt cx="1298" cy="1917"/>
          </a:xfrm>
        </p:grpSpPr>
        <p:sp>
          <p:nvSpPr>
            <p:cNvPr id="1604665" name="Freeform 57"/>
            <p:cNvSpPr>
              <a:spLocks/>
            </p:cNvSpPr>
            <p:nvPr/>
          </p:nvSpPr>
          <p:spPr bwMode="auto">
            <a:xfrm>
              <a:off x="3714" y="1404"/>
              <a:ext cx="996" cy="1739"/>
            </a:xfrm>
            <a:custGeom>
              <a:avLst/>
              <a:gdLst/>
              <a:ahLst/>
              <a:cxnLst>
                <a:cxn ang="0">
                  <a:pos x="0" y="919"/>
                </a:cxn>
                <a:cxn ang="0">
                  <a:pos x="3" y="1739"/>
                </a:cxn>
                <a:cxn ang="0">
                  <a:pos x="1432" y="1739"/>
                </a:cxn>
                <a:cxn ang="0">
                  <a:pos x="1432" y="0"/>
                </a:cxn>
              </a:cxnLst>
              <a:rect l="0" t="0" r="r" b="b"/>
              <a:pathLst>
                <a:path w="1432" h="1739">
                  <a:moveTo>
                    <a:pt x="0" y="919"/>
                  </a:moveTo>
                  <a:lnTo>
                    <a:pt x="3" y="1739"/>
                  </a:lnTo>
                  <a:lnTo>
                    <a:pt x="1432" y="1739"/>
                  </a:lnTo>
                  <a:lnTo>
                    <a:pt x="1432" y="0"/>
                  </a:lnTo>
                </a:path>
              </a:pathLst>
            </a:custGeom>
            <a:noFill/>
            <a:ln w="42926">
              <a:solidFill>
                <a:srgbClr val="000000"/>
              </a:solidFill>
              <a:prstDash val="solid"/>
              <a:round/>
              <a:headEnd type="oval" w="sm" len="sm"/>
              <a:tailEnd type="triangle" w="med" len="med"/>
            </a:ln>
          </p:spPr>
          <p:txBody>
            <a:bodyPr/>
            <a:lstStyle/>
            <a:p>
              <a:endParaRPr lang="en-US"/>
            </a:p>
          </p:txBody>
        </p:sp>
        <p:sp>
          <p:nvSpPr>
            <p:cNvPr id="1604666" name="Line 58"/>
            <p:cNvSpPr>
              <a:spLocks noChangeShapeType="1"/>
            </p:cNvSpPr>
            <p:nvPr/>
          </p:nvSpPr>
          <p:spPr bwMode="auto">
            <a:xfrm>
              <a:off x="3618" y="3019"/>
              <a:ext cx="192" cy="57"/>
            </a:xfrm>
            <a:prstGeom prst="line">
              <a:avLst/>
            </a:prstGeom>
            <a:noFill/>
            <a:ln w="20638">
              <a:solidFill>
                <a:srgbClr val="000000"/>
              </a:solidFill>
              <a:round/>
              <a:headEnd/>
              <a:tailEnd/>
            </a:ln>
          </p:spPr>
          <p:txBody>
            <a:bodyPr/>
            <a:lstStyle/>
            <a:p>
              <a:endParaRPr lang="en-US"/>
            </a:p>
          </p:txBody>
        </p:sp>
        <p:sp>
          <p:nvSpPr>
            <p:cNvPr id="1604667" name="Text Box 59"/>
            <p:cNvSpPr txBox="1">
              <a:spLocks noChangeArrowheads="1"/>
            </p:cNvSpPr>
            <p:nvPr/>
          </p:nvSpPr>
          <p:spPr bwMode="auto">
            <a:xfrm>
              <a:off x="4530" y="1226"/>
              <a:ext cx="386" cy="212"/>
            </a:xfrm>
            <a:prstGeom prst="rect">
              <a:avLst/>
            </a:prstGeom>
            <a:noFill/>
            <a:ln w="12700">
              <a:noFill/>
              <a:miter lim="800000"/>
              <a:headEnd/>
              <a:tailEnd/>
            </a:ln>
            <a:effectLst/>
          </p:spPr>
          <p:txBody>
            <a:bodyPr wrap="none">
              <a:spAutoFit/>
            </a:bodyPr>
            <a:lstStyle/>
            <a:p>
              <a:r>
                <a:rPr lang="en-US" sz="1600">
                  <a:solidFill>
                    <a:schemeClr val="tx1"/>
                  </a:solidFill>
                </a:rPr>
                <a:t>Data</a:t>
              </a:r>
            </a:p>
          </p:txBody>
        </p:sp>
        <p:sp>
          <p:nvSpPr>
            <p:cNvPr id="1604668" name="Text Box 60"/>
            <p:cNvSpPr txBox="1">
              <a:spLocks noChangeArrowheads="1"/>
            </p:cNvSpPr>
            <p:nvPr/>
          </p:nvSpPr>
          <p:spPr bwMode="auto">
            <a:xfrm>
              <a:off x="3762" y="2923"/>
              <a:ext cx="260" cy="213"/>
            </a:xfrm>
            <a:prstGeom prst="rect">
              <a:avLst/>
            </a:prstGeom>
            <a:noFill/>
            <a:ln w="12700">
              <a:noFill/>
              <a:miter lim="800000"/>
              <a:headEnd/>
              <a:tailEnd/>
            </a:ln>
            <a:effectLst/>
          </p:spPr>
          <p:txBody>
            <a:bodyPr wrap="none">
              <a:spAutoFit/>
            </a:bodyPr>
            <a:lstStyle/>
            <a:p>
              <a:r>
                <a:rPr lang="en-US" sz="1600" dirty="0">
                  <a:solidFill>
                    <a:schemeClr val="tx1"/>
                  </a:solidFill>
                </a:rPr>
                <a:t>32</a:t>
              </a:r>
            </a:p>
          </p:txBody>
        </p:sp>
      </p:grpSp>
      <p:grpSp>
        <p:nvGrpSpPr>
          <p:cNvPr id="10" name="Group 5"/>
          <p:cNvGrpSpPr>
            <a:grpSpLocks/>
          </p:cNvGrpSpPr>
          <p:nvPr/>
        </p:nvGrpSpPr>
        <p:grpSpPr bwMode="auto">
          <a:xfrm>
            <a:off x="1436860" y="2183866"/>
            <a:ext cx="2913063" cy="3905250"/>
            <a:chOff x="720" y="1248"/>
            <a:chExt cx="1835" cy="2460"/>
          </a:xfrm>
        </p:grpSpPr>
        <p:sp>
          <p:nvSpPr>
            <p:cNvPr id="1604614" name="Freeform 6"/>
            <p:cNvSpPr>
              <a:spLocks/>
            </p:cNvSpPr>
            <p:nvPr/>
          </p:nvSpPr>
          <p:spPr bwMode="auto">
            <a:xfrm>
              <a:off x="2222" y="3468"/>
              <a:ext cx="222" cy="172"/>
            </a:xfrm>
            <a:custGeom>
              <a:avLst/>
              <a:gdLst/>
              <a:ahLst/>
              <a:cxnLst>
                <a:cxn ang="0">
                  <a:pos x="0" y="101"/>
                </a:cxn>
                <a:cxn ang="0">
                  <a:pos x="3" y="114"/>
                </a:cxn>
                <a:cxn ang="0">
                  <a:pos x="7" y="125"/>
                </a:cxn>
                <a:cxn ang="0">
                  <a:pos x="13" y="134"/>
                </a:cxn>
                <a:cxn ang="0">
                  <a:pos x="23" y="143"/>
                </a:cxn>
                <a:cxn ang="0">
                  <a:pos x="33" y="152"/>
                </a:cxn>
                <a:cxn ang="0">
                  <a:pos x="47" y="158"/>
                </a:cxn>
                <a:cxn ang="0">
                  <a:pos x="60" y="165"/>
                </a:cxn>
                <a:cxn ang="0">
                  <a:pos x="77" y="169"/>
                </a:cxn>
                <a:cxn ang="0">
                  <a:pos x="94" y="172"/>
                </a:cxn>
                <a:cxn ang="0">
                  <a:pos x="111" y="172"/>
                </a:cxn>
                <a:cxn ang="0">
                  <a:pos x="131" y="172"/>
                </a:cxn>
                <a:cxn ang="0">
                  <a:pos x="148" y="169"/>
                </a:cxn>
                <a:cxn ang="0">
                  <a:pos x="161" y="165"/>
                </a:cxn>
                <a:cxn ang="0">
                  <a:pos x="178" y="158"/>
                </a:cxn>
                <a:cxn ang="0">
                  <a:pos x="188" y="152"/>
                </a:cxn>
                <a:cxn ang="0">
                  <a:pos x="202" y="143"/>
                </a:cxn>
                <a:cxn ang="0">
                  <a:pos x="208" y="134"/>
                </a:cxn>
                <a:cxn ang="0">
                  <a:pos x="215" y="125"/>
                </a:cxn>
                <a:cxn ang="0">
                  <a:pos x="222" y="114"/>
                </a:cxn>
                <a:cxn ang="0">
                  <a:pos x="222" y="104"/>
                </a:cxn>
                <a:cxn ang="0">
                  <a:pos x="222" y="0"/>
                </a:cxn>
                <a:cxn ang="0">
                  <a:pos x="3" y="0"/>
                </a:cxn>
                <a:cxn ang="0">
                  <a:pos x="3" y="104"/>
                </a:cxn>
                <a:cxn ang="0">
                  <a:pos x="3" y="104"/>
                </a:cxn>
              </a:cxnLst>
              <a:rect l="0" t="0" r="r" b="b"/>
              <a:pathLst>
                <a:path w="222" h="172">
                  <a:moveTo>
                    <a:pt x="0" y="101"/>
                  </a:moveTo>
                  <a:lnTo>
                    <a:pt x="3" y="114"/>
                  </a:lnTo>
                  <a:lnTo>
                    <a:pt x="7" y="125"/>
                  </a:lnTo>
                  <a:lnTo>
                    <a:pt x="13" y="134"/>
                  </a:lnTo>
                  <a:lnTo>
                    <a:pt x="23" y="143"/>
                  </a:lnTo>
                  <a:lnTo>
                    <a:pt x="33" y="152"/>
                  </a:lnTo>
                  <a:lnTo>
                    <a:pt x="47" y="158"/>
                  </a:lnTo>
                  <a:lnTo>
                    <a:pt x="60" y="165"/>
                  </a:lnTo>
                  <a:lnTo>
                    <a:pt x="77" y="169"/>
                  </a:lnTo>
                  <a:lnTo>
                    <a:pt x="94" y="172"/>
                  </a:lnTo>
                  <a:lnTo>
                    <a:pt x="111" y="172"/>
                  </a:lnTo>
                  <a:lnTo>
                    <a:pt x="131" y="172"/>
                  </a:lnTo>
                  <a:lnTo>
                    <a:pt x="148" y="169"/>
                  </a:lnTo>
                  <a:lnTo>
                    <a:pt x="161" y="165"/>
                  </a:lnTo>
                  <a:lnTo>
                    <a:pt x="178" y="158"/>
                  </a:lnTo>
                  <a:lnTo>
                    <a:pt x="188" y="152"/>
                  </a:lnTo>
                  <a:lnTo>
                    <a:pt x="202" y="143"/>
                  </a:lnTo>
                  <a:lnTo>
                    <a:pt x="208" y="134"/>
                  </a:lnTo>
                  <a:lnTo>
                    <a:pt x="215" y="125"/>
                  </a:lnTo>
                  <a:lnTo>
                    <a:pt x="222" y="114"/>
                  </a:lnTo>
                  <a:lnTo>
                    <a:pt x="222" y="104"/>
                  </a:lnTo>
                  <a:lnTo>
                    <a:pt x="222" y="0"/>
                  </a:lnTo>
                  <a:lnTo>
                    <a:pt x="3" y="0"/>
                  </a:lnTo>
                  <a:lnTo>
                    <a:pt x="3" y="104"/>
                  </a:lnTo>
                  <a:lnTo>
                    <a:pt x="3" y="104"/>
                  </a:lnTo>
                </a:path>
              </a:pathLst>
            </a:custGeom>
            <a:noFill/>
            <a:ln w="20638">
              <a:solidFill>
                <a:srgbClr val="000000"/>
              </a:solidFill>
              <a:prstDash val="solid"/>
              <a:round/>
              <a:headEnd/>
              <a:tailEnd/>
            </a:ln>
          </p:spPr>
          <p:txBody>
            <a:bodyPr/>
            <a:lstStyle/>
            <a:p>
              <a:endParaRPr lang="en-US"/>
            </a:p>
          </p:txBody>
        </p:sp>
        <p:sp>
          <p:nvSpPr>
            <p:cNvPr id="1604615" name="Line 7"/>
            <p:cNvSpPr>
              <a:spLocks noChangeShapeType="1"/>
            </p:cNvSpPr>
            <p:nvPr/>
          </p:nvSpPr>
          <p:spPr bwMode="auto">
            <a:xfrm>
              <a:off x="2252" y="2316"/>
              <a:ext cx="7" cy="1150"/>
            </a:xfrm>
            <a:prstGeom prst="line">
              <a:avLst/>
            </a:prstGeom>
            <a:noFill/>
            <a:ln w="20701">
              <a:solidFill>
                <a:srgbClr val="000000"/>
              </a:solidFill>
              <a:round/>
              <a:headEnd type="oval" w="sm" len="sm"/>
              <a:tailEnd/>
            </a:ln>
          </p:spPr>
          <p:txBody>
            <a:bodyPr/>
            <a:lstStyle/>
            <a:p>
              <a:endParaRPr lang="en-US"/>
            </a:p>
          </p:txBody>
        </p:sp>
        <p:sp>
          <p:nvSpPr>
            <p:cNvPr id="1604616" name="Freeform 8"/>
            <p:cNvSpPr>
              <a:spLocks/>
            </p:cNvSpPr>
            <p:nvPr/>
          </p:nvSpPr>
          <p:spPr bwMode="auto">
            <a:xfrm>
              <a:off x="2303" y="3330"/>
              <a:ext cx="252" cy="136"/>
            </a:xfrm>
            <a:custGeom>
              <a:avLst/>
              <a:gdLst/>
              <a:ahLst/>
              <a:cxnLst>
                <a:cxn ang="0">
                  <a:pos x="248" y="0"/>
                </a:cxn>
                <a:cxn ang="0">
                  <a:pos x="252" y="68"/>
                </a:cxn>
                <a:cxn ang="0">
                  <a:pos x="0" y="68"/>
                </a:cxn>
                <a:cxn ang="0">
                  <a:pos x="0" y="136"/>
                </a:cxn>
              </a:cxnLst>
              <a:rect l="0" t="0" r="r" b="b"/>
              <a:pathLst>
                <a:path w="252" h="136">
                  <a:moveTo>
                    <a:pt x="248" y="0"/>
                  </a:moveTo>
                  <a:lnTo>
                    <a:pt x="252" y="68"/>
                  </a:lnTo>
                  <a:lnTo>
                    <a:pt x="0" y="68"/>
                  </a:lnTo>
                  <a:lnTo>
                    <a:pt x="0" y="136"/>
                  </a:lnTo>
                </a:path>
              </a:pathLst>
            </a:custGeom>
            <a:noFill/>
            <a:ln w="20638">
              <a:solidFill>
                <a:srgbClr val="000000"/>
              </a:solidFill>
              <a:prstDash val="solid"/>
              <a:round/>
              <a:headEnd/>
              <a:tailEnd/>
            </a:ln>
          </p:spPr>
          <p:txBody>
            <a:bodyPr/>
            <a:lstStyle/>
            <a:p>
              <a:endParaRPr lang="en-US"/>
            </a:p>
          </p:txBody>
        </p:sp>
        <p:sp>
          <p:nvSpPr>
            <p:cNvPr id="1604617" name="Freeform 9"/>
            <p:cNvSpPr>
              <a:spLocks/>
            </p:cNvSpPr>
            <p:nvPr/>
          </p:nvSpPr>
          <p:spPr bwMode="auto">
            <a:xfrm>
              <a:off x="857" y="1410"/>
              <a:ext cx="1476" cy="2298"/>
            </a:xfrm>
            <a:custGeom>
              <a:avLst/>
              <a:gdLst/>
              <a:ahLst/>
              <a:cxnLst>
                <a:cxn ang="0">
                  <a:pos x="1476" y="2230"/>
                </a:cxn>
                <a:cxn ang="0">
                  <a:pos x="1476" y="2298"/>
                </a:cxn>
                <a:cxn ang="0">
                  <a:pos x="0" y="2298"/>
                </a:cxn>
                <a:cxn ang="0">
                  <a:pos x="0" y="0"/>
                </a:cxn>
              </a:cxnLst>
              <a:rect l="0" t="0" r="r" b="b"/>
              <a:pathLst>
                <a:path w="1476" h="2298">
                  <a:moveTo>
                    <a:pt x="1476" y="2230"/>
                  </a:moveTo>
                  <a:lnTo>
                    <a:pt x="1476" y="2298"/>
                  </a:lnTo>
                  <a:lnTo>
                    <a:pt x="0" y="2298"/>
                  </a:lnTo>
                  <a:lnTo>
                    <a:pt x="0" y="0"/>
                  </a:lnTo>
                </a:path>
              </a:pathLst>
            </a:custGeom>
            <a:noFill/>
            <a:ln w="20638">
              <a:solidFill>
                <a:srgbClr val="000000"/>
              </a:solidFill>
              <a:prstDash val="solid"/>
              <a:round/>
              <a:headEnd type="none" w="med" len="med"/>
              <a:tailEnd type="triangle" w="med" len="med"/>
            </a:ln>
          </p:spPr>
          <p:txBody>
            <a:bodyPr/>
            <a:lstStyle/>
            <a:p>
              <a:endParaRPr lang="en-US"/>
            </a:p>
          </p:txBody>
        </p:sp>
        <p:sp>
          <p:nvSpPr>
            <p:cNvPr id="1604618" name="Text Box 10"/>
            <p:cNvSpPr txBox="1">
              <a:spLocks noChangeArrowheads="1"/>
            </p:cNvSpPr>
            <p:nvPr/>
          </p:nvSpPr>
          <p:spPr bwMode="auto">
            <a:xfrm>
              <a:off x="720" y="1248"/>
              <a:ext cx="272" cy="212"/>
            </a:xfrm>
            <a:prstGeom prst="rect">
              <a:avLst/>
            </a:prstGeom>
            <a:noFill/>
            <a:ln w="12700">
              <a:noFill/>
              <a:miter lim="800000"/>
              <a:headEnd/>
              <a:tailEnd/>
            </a:ln>
            <a:effectLst/>
          </p:spPr>
          <p:txBody>
            <a:bodyPr wrap="none">
              <a:spAutoFit/>
            </a:bodyPr>
            <a:lstStyle/>
            <a:p>
              <a:r>
                <a:rPr lang="en-US" sz="1600">
                  <a:solidFill>
                    <a:schemeClr val="tx1"/>
                  </a:solidFill>
                </a:rPr>
                <a:t>Hit</a:t>
              </a:r>
            </a:p>
          </p:txBody>
        </p:sp>
      </p:grpSp>
      <p:sp>
        <p:nvSpPr>
          <p:cNvPr id="62" name="Slide Number Placeholder 61"/>
          <p:cNvSpPr>
            <a:spLocks noGrp="1"/>
          </p:cNvSpPr>
          <p:nvPr>
            <p:ph type="sldNum" sz="quarter" idx="12"/>
          </p:nvPr>
        </p:nvSpPr>
        <p:spPr/>
        <p:txBody>
          <a:bodyPr/>
          <a:lstStyle/>
          <a:p>
            <a:fld id="{3CC63E4C-4642-794D-A2FD-70F6B81535F5}" type="slidenum">
              <a:rPr lang="en-US" smtClean="0"/>
              <a:pPr/>
              <a:t>12</a:t>
            </a:fld>
            <a:endParaRPr lang="en-US" dirty="0"/>
          </a:p>
        </p:txBody>
      </p:sp>
      <p:sp>
        <p:nvSpPr>
          <p:cNvPr id="65" name="Rectangle 51"/>
          <p:cNvSpPr>
            <a:spLocks noChangeArrowheads="1"/>
          </p:cNvSpPr>
          <p:nvPr/>
        </p:nvSpPr>
        <p:spPr bwMode="auto">
          <a:xfrm>
            <a:off x="-195809" y="2221894"/>
            <a:ext cx="1979997" cy="457200"/>
          </a:xfrm>
          <a:prstGeom prst="rect">
            <a:avLst/>
          </a:prstGeom>
          <a:noFill/>
          <a:ln w="12700">
            <a:noFill/>
            <a:miter lim="800000"/>
            <a:headEnd/>
            <a:tailEnd/>
          </a:ln>
          <a:effectLst/>
        </p:spPr>
        <p:txBody>
          <a:bodyPr lIns="90488" tIns="44450" rIns="90488" bIns="44450"/>
          <a:lstStyle/>
          <a:p>
            <a:pPr marL="342900" indent="-342900" algn="ctr">
              <a:lnSpc>
                <a:spcPct val="90000"/>
              </a:lnSpc>
              <a:spcBef>
                <a:spcPct val="65000"/>
              </a:spcBef>
              <a:buClr>
                <a:schemeClr val="accent1"/>
              </a:buClr>
              <a:buSzPct val="75000"/>
              <a:buFont typeface="Wingdings" pitchFamily="2" charset="2"/>
              <a:buNone/>
            </a:pPr>
            <a:r>
              <a:rPr lang="en-US" sz="2400" i="1" dirty="0" smtClean="0"/>
              <a:t>Valid bit ensures something useful in cache for this index</a:t>
            </a:r>
            <a:endParaRPr lang="en-US" sz="2400" i="1" dirty="0"/>
          </a:p>
        </p:txBody>
      </p:sp>
      <p:sp>
        <p:nvSpPr>
          <p:cNvPr id="66" name="Rectangle 51"/>
          <p:cNvSpPr>
            <a:spLocks noChangeArrowheads="1"/>
          </p:cNvSpPr>
          <p:nvPr/>
        </p:nvSpPr>
        <p:spPr bwMode="auto">
          <a:xfrm>
            <a:off x="-457200" y="4507761"/>
            <a:ext cx="2209800" cy="2045439"/>
          </a:xfrm>
          <a:prstGeom prst="rect">
            <a:avLst/>
          </a:prstGeom>
          <a:noFill/>
          <a:ln w="12700">
            <a:noFill/>
            <a:miter lim="800000"/>
            <a:headEnd/>
            <a:tailEnd/>
          </a:ln>
          <a:effectLst/>
        </p:spPr>
        <p:txBody>
          <a:bodyPr lIns="90488" tIns="44450" rIns="90488" bIns="44450"/>
          <a:lstStyle/>
          <a:p>
            <a:pPr marL="342900" indent="-342900" algn="ctr">
              <a:lnSpc>
                <a:spcPct val="90000"/>
              </a:lnSpc>
              <a:spcBef>
                <a:spcPct val="65000"/>
              </a:spcBef>
              <a:buClr>
                <a:schemeClr val="accent1"/>
              </a:buClr>
              <a:buSzPct val="75000"/>
              <a:buFont typeface="Wingdings" pitchFamily="2" charset="2"/>
              <a:buNone/>
            </a:pPr>
            <a:r>
              <a:rPr lang="en-US" sz="2400" i="1" dirty="0" smtClean="0"/>
              <a:t>Compare </a:t>
            </a:r>
            <a:br>
              <a:rPr lang="en-US" sz="2400" i="1" dirty="0" smtClean="0"/>
            </a:br>
            <a:r>
              <a:rPr lang="en-US" sz="2400" i="1" dirty="0" smtClean="0"/>
              <a:t>Tag with upper part of Address to see if a Hit</a:t>
            </a:r>
            <a:endParaRPr lang="en-US" sz="2400" i="1" dirty="0"/>
          </a:p>
        </p:txBody>
      </p:sp>
      <p:sp>
        <p:nvSpPr>
          <p:cNvPr id="67" name="Rectangle 51"/>
          <p:cNvSpPr>
            <a:spLocks noChangeArrowheads="1"/>
          </p:cNvSpPr>
          <p:nvPr/>
        </p:nvSpPr>
        <p:spPr bwMode="auto">
          <a:xfrm>
            <a:off x="7504115" y="2526692"/>
            <a:ext cx="1639885" cy="457200"/>
          </a:xfrm>
          <a:prstGeom prst="rect">
            <a:avLst/>
          </a:prstGeom>
          <a:noFill/>
          <a:ln w="12700">
            <a:noFill/>
            <a:miter lim="800000"/>
            <a:headEnd/>
            <a:tailEnd/>
          </a:ln>
          <a:effectLst/>
        </p:spPr>
        <p:txBody>
          <a:bodyPr lIns="90488" tIns="44450" rIns="90488" bIns="44450"/>
          <a:lstStyle/>
          <a:p>
            <a:pPr marL="342900" indent="-342900" algn="ctr">
              <a:lnSpc>
                <a:spcPct val="90000"/>
              </a:lnSpc>
              <a:spcBef>
                <a:spcPct val="65000"/>
              </a:spcBef>
              <a:buClr>
                <a:schemeClr val="accent1"/>
              </a:buClr>
              <a:buSzPct val="75000"/>
              <a:buFont typeface="Wingdings" pitchFamily="2" charset="2"/>
              <a:buNone/>
            </a:pPr>
            <a:r>
              <a:rPr lang="en-US" sz="2400" i="1" dirty="0" smtClean="0"/>
              <a:t>Read</a:t>
            </a:r>
            <a:br>
              <a:rPr lang="en-US" sz="2400" i="1" dirty="0" smtClean="0"/>
            </a:br>
            <a:r>
              <a:rPr lang="en-US" sz="2400" i="1" dirty="0" smtClean="0"/>
              <a:t>data from cache instead of memory if a Hit</a:t>
            </a:r>
            <a:endParaRPr lang="en-US" sz="2400" i="1" dirty="0"/>
          </a:p>
        </p:txBody>
      </p:sp>
      <p:grpSp>
        <p:nvGrpSpPr>
          <p:cNvPr id="73" name="Group 72"/>
          <p:cNvGrpSpPr/>
          <p:nvPr/>
        </p:nvGrpSpPr>
        <p:grpSpPr>
          <a:xfrm>
            <a:off x="4502469" y="5384586"/>
            <a:ext cx="2027664" cy="461665"/>
            <a:chOff x="4502469" y="5384586"/>
            <a:chExt cx="2027664" cy="461665"/>
          </a:xfrm>
        </p:grpSpPr>
        <p:sp>
          <p:nvSpPr>
            <p:cNvPr id="68" name="TextBox 67"/>
            <p:cNvSpPr txBox="1"/>
            <p:nvPr/>
          </p:nvSpPr>
          <p:spPr>
            <a:xfrm>
              <a:off x="4848813" y="5384586"/>
              <a:ext cx="1681320" cy="461665"/>
            </a:xfrm>
            <a:prstGeom prst="rect">
              <a:avLst/>
            </a:prstGeom>
            <a:noFill/>
          </p:spPr>
          <p:txBody>
            <a:bodyPr wrap="none" rtlCol="0">
              <a:spAutoFit/>
            </a:bodyPr>
            <a:lstStyle/>
            <a:p>
              <a:r>
                <a:rPr lang="en-US" sz="2400" dirty="0" smtClean="0"/>
                <a:t>Comparator</a:t>
              </a:r>
              <a:endParaRPr lang="en-US" sz="2400" dirty="0"/>
            </a:p>
          </p:txBody>
        </p:sp>
        <p:cxnSp>
          <p:nvCxnSpPr>
            <p:cNvPr id="70" name="Straight Arrow Connector 69"/>
            <p:cNvCxnSpPr>
              <a:stCxn id="68" idx="1"/>
            </p:cNvCxnSpPr>
            <p:nvPr/>
          </p:nvCxnSpPr>
          <p:spPr>
            <a:xfrm rot="10800000">
              <a:off x="4502469" y="5426571"/>
              <a:ext cx="346344" cy="188848"/>
            </a:xfrm>
            <a:prstGeom prst="straightConnector1">
              <a:avLst/>
            </a:prstGeom>
            <a:ln w="38100" cap="flat" cmpd="sng" algn="ctr">
              <a:solidFill>
                <a:schemeClr val="accent1"/>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grpSp>
      <p:sp>
        <p:nvSpPr>
          <p:cNvPr id="71" name="TextBox 70"/>
          <p:cNvSpPr txBox="1"/>
          <p:nvPr/>
        </p:nvSpPr>
        <p:spPr>
          <a:xfrm>
            <a:off x="1" y="6334539"/>
            <a:ext cx="8706678" cy="400110"/>
          </a:xfrm>
          <a:prstGeom prst="rect">
            <a:avLst/>
          </a:prstGeom>
          <a:noFill/>
        </p:spPr>
        <p:txBody>
          <a:bodyPr wrap="square" rtlCol="0">
            <a:spAutoFit/>
          </a:bodyPr>
          <a:lstStyle/>
          <a:p>
            <a:r>
              <a:rPr lang="en-US" sz="2000" i="1" dirty="0" smtClean="0"/>
              <a:t>Cache Size C =</a:t>
            </a:r>
            <a:r>
              <a:rPr lang="en-US" sz="2000" dirty="0" smtClean="0"/>
              <a:t> </a:t>
            </a:r>
            <a:r>
              <a:rPr lang="en-US" sz="2000" dirty="0" err="1" smtClean="0"/>
              <a:t>Associativity</a:t>
            </a:r>
            <a:r>
              <a:rPr lang="en-US" sz="2000" dirty="0" smtClean="0">
                <a:solidFill>
                  <a:srgbClr val="FF0000"/>
                </a:solidFill>
              </a:rPr>
              <a:t> N</a:t>
            </a:r>
            <a:r>
              <a:rPr lang="en-US" sz="2000" i="1" dirty="0" smtClean="0">
                <a:solidFill>
                  <a:srgbClr val="FF0000"/>
                </a:solidFill>
              </a:rPr>
              <a:t> </a:t>
            </a:r>
            <a:r>
              <a:rPr lang="en-US" sz="2000" i="1" dirty="0" smtClean="0"/>
              <a:t>×  # of Set </a:t>
            </a:r>
            <a:r>
              <a:rPr lang="en-US" sz="2000" i="1" dirty="0" smtClean="0">
                <a:solidFill>
                  <a:srgbClr val="FF0000"/>
                </a:solidFill>
              </a:rPr>
              <a:t>S</a:t>
            </a:r>
            <a:r>
              <a:rPr lang="en-US" sz="2000" i="1" dirty="0" smtClean="0"/>
              <a:t>  ×  Cache Block Size </a:t>
            </a:r>
            <a:r>
              <a:rPr lang="en-US" sz="2000" i="1" dirty="0" smtClean="0">
                <a:solidFill>
                  <a:srgbClr val="FF0000"/>
                </a:solidFill>
              </a:rPr>
              <a:t>B</a:t>
            </a:r>
            <a:endParaRPr lang="en-US" sz="2000" i="1" dirty="0">
              <a:solidFill>
                <a:srgbClr val="FF0000"/>
              </a:solidFill>
            </a:endParaRPr>
          </a:p>
        </p:txBody>
      </p:sp>
    </p:spTree>
    <p:extLst>
      <p:ext uri="{BB962C8B-B14F-4D97-AF65-F5344CB8AC3E}">
        <p14:creationId xmlns:p14="http://schemas.microsoft.com/office/powerpoint/2010/main" val="402410672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499"/>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6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499"/>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autoUpdateAnimBg="0"/>
      <p:bldP spid="66" grpId="0" autoUpdateAnimBg="0"/>
      <p:bldP spid="67"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http://upload.wikimedia.org/wikipedia/commons/thumb/9/93/Cache%2Cassociative-fill-both.png/450px-Cache%2Cassociative-fill-both.png"/>
          <p:cNvPicPr>
            <a:picLocks noChangeAspect="1" noChangeArrowheads="1"/>
          </p:cNvPicPr>
          <p:nvPr/>
        </p:nvPicPr>
        <p:blipFill>
          <a:blip r:embed="rId2"/>
          <a:srcRect/>
          <a:stretch>
            <a:fillRect/>
          </a:stretch>
        </p:blipFill>
        <p:spPr bwMode="auto">
          <a:xfrm>
            <a:off x="1015549" y="3399610"/>
            <a:ext cx="6978896" cy="3458390"/>
          </a:xfrm>
          <a:prstGeom prst="rect">
            <a:avLst/>
          </a:prstGeom>
          <a:noFill/>
          <a:ln w="9525">
            <a:noFill/>
            <a:miter lim="800000"/>
            <a:headEnd/>
            <a:tailEnd/>
          </a:ln>
        </p:spPr>
      </p:pic>
      <p:sp>
        <p:nvSpPr>
          <p:cNvPr id="2" name="Title 1"/>
          <p:cNvSpPr>
            <a:spLocks noGrp="1"/>
          </p:cNvSpPr>
          <p:nvPr>
            <p:ph type="title"/>
          </p:nvPr>
        </p:nvSpPr>
        <p:spPr>
          <a:xfrm>
            <a:off x="-1215390" y="28347"/>
            <a:ext cx="8229600" cy="563562"/>
          </a:xfrm>
        </p:spPr>
        <p:txBody>
          <a:bodyPr>
            <a:normAutofit fontScale="90000"/>
          </a:bodyPr>
          <a:lstStyle/>
          <a:p>
            <a:r>
              <a:rPr lang="en-US" dirty="0" smtClean="0"/>
              <a:t>Cache Organizations</a:t>
            </a:r>
            <a:endParaRPr lang="en-US" dirty="0"/>
          </a:p>
        </p:txBody>
      </p:sp>
      <p:sp>
        <p:nvSpPr>
          <p:cNvPr id="3" name="Content Placeholder 2"/>
          <p:cNvSpPr>
            <a:spLocks noGrp="1"/>
          </p:cNvSpPr>
          <p:nvPr>
            <p:ph idx="1"/>
          </p:nvPr>
        </p:nvSpPr>
        <p:spPr>
          <a:xfrm>
            <a:off x="0" y="929684"/>
            <a:ext cx="8229600" cy="5257800"/>
          </a:xfrm>
        </p:spPr>
        <p:txBody>
          <a:bodyPr>
            <a:normAutofit/>
          </a:bodyPr>
          <a:lstStyle/>
          <a:p>
            <a:r>
              <a:rPr lang="en-US" sz="2800" dirty="0" smtClean="0"/>
              <a:t>“</a:t>
            </a:r>
            <a:r>
              <a:rPr lang="en-US" sz="2800" dirty="0" smtClean="0">
                <a:solidFill>
                  <a:srgbClr val="0000FF"/>
                </a:solidFill>
              </a:rPr>
              <a:t>Fully Associative</a:t>
            </a:r>
            <a:r>
              <a:rPr lang="en-US" sz="2800" dirty="0" smtClean="0"/>
              <a:t>”: Block can go anywhere</a:t>
            </a:r>
          </a:p>
          <a:p>
            <a:pPr lvl="1"/>
            <a:r>
              <a:rPr lang="en-US" sz="2400" dirty="0" smtClean="0"/>
              <a:t>N= number of blocks. S=1</a:t>
            </a:r>
          </a:p>
          <a:p>
            <a:r>
              <a:rPr lang="en-US" sz="2800" dirty="0" smtClean="0"/>
              <a:t>“</a:t>
            </a:r>
            <a:r>
              <a:rPr lang="en-US" sz="2800" dirty="0">
                <a:solidFill>
                  <a:srgbClr val="0000FF"/>
                </a:solidFill>
              </a:rPr>
              <a:t>Direct Mapped</a:t>
            </a:r>
            <a:r>
              <a:rPr lang="en-US" sz="2800" dirty="0"/>
              <a:t>”: Block goes one place </a:t>
            </a:r>
            <a:endParaRPr lang="en-US" sz="2800" dirty="0" smtClean="0"/>
          </a:p>
          <a:p>
            <a:pPr lvl="1"/>
            <a:r>
              <a:rPr lang="en-US" sz="2400" dirty="0" smtClean="0"/>
              <a:t>N=1. S= cache capacity in terms of  number of blocks</a:t>
            </a:r>
            <a:endParaRPr lang="en-US" sz="2400" dirty="0"/>
          </a:p>
          <a:p>
            <a:r>
              <a:rPr lang="en-US" sz="2800" dirty="0" smtClean="0"/>
              <a:t>“</a:t>
            </a:r>
            <a:r>
              <a:rPr lang="en-US" sz="2800" dirty="0">
                <a:solidFill>
                  <a:srgbClr val="0000FF"/>
                </a:solidFill>
              </a:rPr>
              <a:t>N-way Set Associative</a:t>
            </a:r>
            <a:r>
              <a:rPr lang="en-US" sz="2800" dirty="0"/>
              <a:t>”: N places for a </a:t>
            </a:r>
            <a:r>
              <a:rPr lang="en-US" sz="2800" dirty="0" smtClean="0"/>
              <a:t>block</a:t>
            </a:r>
            <a:endParaRPr lang="en-US" b="1" i="1" dirty="0"/>
          </a:p>
        </p:txBody>
      </p:sp>
      <p:sp>
        <p:nvSpPr>
          <p:cNvPr id="8" name="TextBox 7"/>
          <p:cNvSpPr txBox="1"/>
          <p:nvPr/>
        </p:nvSpPr>
        <p:spPr>
          <a:xfrm>
            <a:off x="5155096" y="4346715"/>
            <a:ext cx="1232451" cy="371060"/>
          </a:xfrm>
          <a:prstGeom prst="rect">
            <a:avLst/>
          </a:prstGeom>
          <a:noFill/>
        </p:spPr>
        <p:txBody>
          <a:bodyPr wrap="square" rtlCol="0">
            <a:spAutoFit/>
          </a:bodyPr>
          <a:lstStyle/>
          <a:p>
            <a:r>
              <a:rPr lang="en-US" dirty="0" smtClean="0"/>
              <a:t>Block ID</a:t>
            </a:r>
            <a:endParaRPr lang="en-US" dirty="0"/>
          </a:p>
        </p:txBody>
      </p:sp>
      <p:sp>
        <p:nvSpPr>
          <p:cNvPr id="9" name="TextBox 8"/>
          <p:cNvSpPr txBox="1"/>
          <p:nvPr/>
        </p:nvSpPr>
        <p:spPr>
          <a:xfrm>
            <a:off x="351185" y="4459359"/>
            <a:ext cx="939681" cy="369332"/>
          </a:xfrm>
          <a:prstGeom prst="rect">
            <a:avLst/>
          </a:prstGeom>
          <a:noFill/>
        </p:spPr>
        <p:txBody>
          <a:bodyPr wrap="none" rtlCol="0">
            <a:spAutoFit/>
          </a:bodyPr>
          <a:lstStyle/>
          <a:p>
            <a:r>
              <a:rPr lang="en-US" dirty="0" smtClean="0"/>
              <a:t>Block ID</a:t>
            </a:r>
            <a:endParaRPr lang="en-US" dirty="0"/>
          </a:p>
        </p:txBody>
      </p:sp>
      <p:sp>
        <p:nvSpPr>
          <p:cNvPr id="10" name="Slide Number Placeholder 15"/>
          <p:cNvSpPr txBox="1">
            <a:spLocks/>
          </p:cNvSpPr>
          <p:nvPr/>
        </p:nvSpPr>
        <p:spPr>
          <a:xfrm>
            <a:off x="9799320" y="1507414"/>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CC63E4C-4642-794D-A2FD-70F6B81535F5}" type="slidenum">
              <a:rPr lang="en-US" smtClean="0"/>
              <a:pPr/>
              <a:t>13</a:t>
            </a:fld>
            <a:endParaRPr lang="en-US" dirty="0"/>
          </a:p>
        </p:txBody>
      </p:sp>
      <p:sp>
        <p:nvSpPr>
          <p:cNvPr id="11" name="TextBox 10"/>
          <p:cNvSpPr txBox="1"/>
          <p:nvPr/>
        </p:nvSpPr>
        <p:spPr>
          <a:xfrm>
            <a:off x="5142977" y="137076"/>
            <a:ext cx="4954045" cy="400110"/>
          </a:xfrm>
          <a:prstGeom prst="rect">
            <a:avLst/>
          </a:prstGeom>
          <a:noFill/>
        </p:spPr>
        <p:txBody>
          <a:bodyPr wrap="square" rtlCol="0">
            <a:spAutoFit/>
          </a:bodyPr>
          <a:lstStyle/>
          <a:p>
            <a:r>
              <a:rPr lang="en-US" sz="2000" i="1" dirty="0" smtClean="0"/>
              <a:t>Cache Size C =</a:t>
            </a:r>
            <a:r>
              <a:rPr lang="en-US" sz="2000" dirty="0" smtClean="0"/>
              <a:t> </a:t>
            </a:r>
            <a:r>
              <a:rPr lang="en-US" sz="2000" dirty="0" smtClean="0">
                <a:solidFill>
                  <a:srgbClr val="FF0000"/>
                </a:solidFill>
              </a:rPr>
              <a:t>N</a:t>
            </a:r>
            <a:r>
              <a:rPr lang="en-US" sz="2000" i="1" dirty="0" smtClean="0">
                <a:solidFill>
                  <a:srgbClr val="FF0000"/>
                </a:solidFill>
              </a:rPr>
              <a:t> </a:t>
            </a:r>
            <a:r>
              <a:rPr lang="en-US" sz="2000" i="1" dirty="0" smtClean="0"/>
              <a:t>×  # of Set </a:t>
            </a:r>
            <a:r>
              <a:rPr lang="en-US" sz="2000" i="1" dirty="0" smtClean="0">
                <a:solidFill>
                  <a:srgbClr val="FF0000"/>
                </a:solidFill>
              </a:rPr>
              <a:t>S</a:t>
            </a:r>
            <a:r>
              <a:rPr lang="en-US" sz="2000" i="1" dirty="0" smtClean="0"/>
              <a:t>  ×  Size </a:t>
            </a:r>
            <a:r>
              <a:rPr lang="en-US" sz="2000" i="1" dirty="0" smtClean="0">
                <a:solidFill>
                  <a:srgbClr val="FF0000"/>
                </a:solidFill>
              </a:rPr>
              <a:t>B</a:t>
            </a:r>
            <a:endParaRPr lang="en-US" sz="2000" i="1" dirty="0">
              <a:solidFill>
                <a:srgbClr val="FF0000"/>
              </a:solidFill>
            </a:endParaRPr>
          </a:p>
        </p:txBody>
      </p:sp>
      <p:sp>
        <p:nvSpPr>
          <p:cNvPr id="13" name="TextBox 12"/>
          <p:cNvSpPr txBox="1"/>
          <p:nvPr/>
        </p:nvSpPr>
        <p:spPr>
          <a:xfrm>
            <a:off x="3073946" y="540980"/>
            <a:ext cx="6158674" cy="400110"/>
          </a:xfrm>
          <a:prstGeom prst="rect">
            <a:avLst/>
          </a:prstGeom>
          <a:noFill/>
        </p:spPr>
        <p:txBody>
          <a:bodyPr wrap="none" rtlCol="0">
            <a:spAutoFit/>
          </a:bodyPr>
          <a:lstStyle/>
          <a:p>
            <a:r>
              <a:rPr lang="en-US" sz="2000" dirty="0" err="1" smtClean="0"/>
              <a:t>Associativity</a:t>
            </a:r>
            <a:r>
              <a:rPr lang="en-US" sz="2000" dirty="0" smtClean="0">
                <a:solidFill>
                  <a:srgbClr val="FF0000"/>
                </a:solidFill>
              </a:rPr>
              <a:t> N</a:t>
            </a:r>
            <a:r>
              <a:rPr lang="en-US" sz="2000" i="1" dirty="0" smtClean="0">
                <a:solidFill>
                  <a:srgbClr val="FF0000"/>
                </a:solidFill>
              </a:rPr>
              <a:t> </a:t>
            </a:r>
            <a:r>
              <a:rPr lang="en-US" sz="2000" i="1" dirty="0"/>
              <a:t>represents # items that can be held per</a:t>
            </a:r>
            <a:r>
              <a:rPr lang="en-US" sz="2000" i="1" dirty="0" smtClean="0"/>
              <a:t> set</a:t>
            </a:r>
            <a:endParaRPr lang="en-US" sz="2000" i="1" dirty="0">
              <a:solidFill>
                <a:srgbClr val="FF0000"/>
              </a:solidFill>
            </a:endParaRPr>
          </a:p>
        </p:txBody>
      </p:sp>
    </p:spTree>
    <p:extLst>
      <p:ext uri="{BB962C8B-B14F-4D97-AF65-F5344CB8AC3E}">
        <p14:creationId xmlns:p14="http://schemas.microsoft.com/office/powerpoint/2010/main" val="4127245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38100"/>
            <a:ext cx="8229600" cy="1143000"/>
          </a:xfrm>
        </p:spPr>
        <p:txBody>
          <a:bodyPr/>
          <a:lstStyle/>
          <a:p>
            <a:pPr eaLnBrk="1" hangingPunct="1"/>
            <a:r>
              <a:rPr lang="en-US" dirty="0"/>
              <a:t>Four-Way </a:t>
            </a:r>
            <a:r>
              <a:rPr lang="en-US" dirty="0" smtClean="0"/>
              <a:t>Set-Associative </a:t>
            </a:r>
            <a:r>
              <a:rPr lang="en-US" dirty="0"/>
              <a:t>Cache</a:t>
            </a:r>
          </a:p>
        </p:txBody>
      </p:sp>
      <p:sp>
        <p:nvSpPr>
          <p:cNvPr id="1691651" name="Rectangle 3"/>
          <p:cNvSpPr>
            <a:spLocks noGrp="1" noChangeArrowheads="1"/>
          </p:cNvSpPr>
          <p:nvPr>
            <p:ph type="body" idx="1"/>
          </p:nvPr>
        </p:nvSpPr>
        <p:spPr>
          <a:xfrm>
            <a:off x="533400" y="962025"/>
            <a:ext cx="8153400" cy="415925"/>
          </a:xfrm>
        </p:spPr>
        <p:txBody>
          <a:bodyPr rtlCol="0">
            <a:normAutofit fontScale="77500" lnSpcReduction="20000"/>
          </a:bodyPr>
          <a:lstStyle/>
          <a:p>
            <a:pPr eaLnBrk="1" fontAlgn="auto" hangingPunct="1">
              <a:spcAft>
                <a:spcPts val="0"/>
              </a:spcAft>
              <a:buFont typeface="Arial"/>
              <a:buChar char="•"/>
              <a:defRPr/>
            </a:pPr>
            <a:r>
              <a:rPr lang="en-US" dirty="0">
                <a:ea typeface="+mn-ea"/>
                <a:cs typeface="+mn-cs"/>
              </a:rPr>
              <a:t>2</a:t>
            </a:r>
            <a:r>
              <a:rPr lang="en-US" baseline="30000" dirty="0">
                <a:ea typeface="+mn-ea"/>
                <a:cs typeface="+mn-cs"/>
              </a:rPr>
              <a:t>8</a:t>
            </a:r>
            <a:r>
              <a:rPr lang="en-US" dirty="0">
                <a:ea typeface="+mn-ea"/>
                <a:cs typeface="+mn-cs"/>
              </a:rPr>
              <a:t> = 256 sets each with four ways (each with one block)</a:t>
            </a:r>
          </a:p>
        </p:txBody>
      </p:sp>
      <p:grpSp>
        <p:nvGrpSpPr>
          <p:cNvPr id="2" name="Group 249"/>
          <p:cNvGrpSpPr>
            <a:grpSpLocks/>
          </p:cNvGrpSpPr>
          <p:nvPr/>
        </p:nvGrpSpPr>
        <p:grpSpPr bwMode="auto">
          <a:xfrm>
            <a:off x="3289300" y="1270000"/>
            <a:ext cx="2835275" cy="498475"/>
            <a:chOff x="2072" y="896"/>
            <a:chExt cx="1786" cy="314"/>
          </a:xfrm>
        </p:grpSpPr>
        <p:sp>
          <p:nvSpPr>
            <p:cNvPr id="53429" name="Line 44"/>
            <p:cNvSpPr>
              <a:spLocks noChangeShapeType="1"/>
            </p:cNvSpPr>
            <p:nvPr/>
          </p:nvSpPr>
          <p:spPr bwMode="auto">
            <a:xfrm flipV="1">
              <a:off x="3026" y="1061"/>
              <a:ext cx="3" cy="149"/>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30" name="Line 45"/>
            <p:cNvSpPr>
              <a:spLocks noChangeShapeType="1"/>
            </p:cNvSpPr>
            <p:nvPr/>
          </p:nvSpPr>
          <p:spPr bwMode="auto">
            <a:xfrm flipV="1">
              <a:off x="3570" y="1051"/>
              <a:ext cx="1" cy="145"/>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31" name="Freeform 46"/>
            <p:cNvSpPr>
              <a:spLocks/>
            </p:cNvSpPr>
            <p:nvPr/>
          </p:nvSpPr>
          <p:spPr bwMode="auto">
            <a:xfrm>
              <a:off x="2158" y="1059"/>
              <a:ext cx="1570" cy="151"/>
            </a:xfrm>
            <a:custGeom>
              <a:avLst/>
              <a:gdLst>
                <a:gd name="T0" fmla="*/ 0 w 1570"/>
                <a:gd name="T1" fmla="*/ 149 h 151"/>
                <a:gd name="T2" fmla="*/ 3 w 1570"/>
                <a:gd name="T3" fmla="*/ 0 h 151"/>
                <a:gd name="T4" fmla="*/ 1570 w 1570"/>
                <a:gd name="T5" fmla="*/ 0 h 151"/>
                <a:gd name="T6" fmla="*/ 1570 w 1570"/>
                <a:gd name="T7" fmla="*/ 151 h 151"/>
                <a:gd name="T8" fmla="*/ 3 w 1570"/>
                <a:gd name="T9" fmla="*/ 151 h 151"/>
                <a:gd name="T10" fmla="*/ 3 w 1570"/>
                <a:gd name="T11" fmla="*/ 151 h 151"/>
                <a:gd name="T12" fmla="*/ 0 60000 65536"/>
                <a:gd name="T13" fmla="*/ 0 60000 65536"/>
                <a:gd name="T14" fmla="*/ 0 60000 65536"/>
                <a:gd name="T15" fmla="*/ 0 60000 65536"/>
                <a:gd name="T16" fmla="*/ 0 60000 65536"/>
                <a:gd name="T17" fmla="*/ 0 60000 65536"/>
                <a:gd name="T18" fmla="*/ 0 w 1570"/>
                <a:gd name="T19" fmla="*/ 0 h 151"/>
                <a:gd name="T20" fmla="*/ 1570 w 1570"/>
                <a:gd name="T21" fmla="*/ 151 h 151"/>
              </a:gdLst>
              <a:ahLst/>
              <a:cxnLst>
                <a:cxn ang="T12">
                  <a:pos x="T0" y="T1"/>
                </a:cxn>
                <a:cxn ang="T13">
                  <a:pos x="T2" y="T3"/>
                </a:cxn>
                <a:cxn ang="T14">
                  <a:pos x="T4" y="T5"/>
                </a:cxn>
                <a:cxn ang="T15">
                  <a:pos x="T6" y="T7"/>
                </a:cxn>
                <a:cxn ang="T16">
                  <a:pos x="T8" y="T9"/>
                </a:cxn>
                <a:cxn ang="T17">
                  <a:pos x="T10" y="T11"/>
                </a:cxn>
              </a:cxnLst>
              <a:rect l="T18" t="T19" r="T20" b="T21"/>
              <a:pathLst>
                <a:path w="1570" h="151">
                  <a:moveTo>
                    <a:pt x="0" y="149"/>
                  </a:moveTo>
                  <a:lnTo>
                    <a:pt x="3" y="0"/>
                  </a:lnTo>
                  <a:lnTo>
                    <a:pt x="1570" y="0"/>
                  </a:lnTo>
                  <a:lnTo>
                    <a:pt x="1570" y="151"/>
                  </a:lnTo>
                  <a:lnTo>
                    <a:pt x="3" y="151"/>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432" name="Text Box 47"/>
            <p:cNvSpPr txBox="1">
              <a:spLocks noChangeArrowheads="1"/>
            </p:cNvSpPr>
            <p:nvPr/>
          </p:nvSpPr>
          <p:spPr bwMode="auto">
            <a:xfrm>
              <a:off x="2072" y="896"/>
              <a:ext cx="1786" cy="154"/>
            </a:xfrm>
            <a:prstGeom prst="rect">
              <a:avLst/>
            </a:prstGeom>
            <a:noFill/>
            <a:ln w="12700">
              <a:noFill/>
              <a:miter lim="800000"/>
              <a:headEnd/>
              <a:tailEnd/>
            </a:ln>
          </p:spPr>
          <p:txBody>
            <a:bodyPr>
              <a:prstTxWarp prst="textNoShape">
                <a:avLst/>
              </a:prstTxWarp>
              <a:spAutoFit/>
            </a:bodyPr>
            <a:lstStyle/>
            <a:p>
              <a:r>
                <a:rPr lang="en-US" sz="1000">
                  <a:latin typeface="Calibri" charset="0"/>
                </a:rPr>
                <a:t>31 30       . . .                13 12  11     . . .           2  1  0</a:t>
              </a:r>
            </a:p>
          </p:txBody>
        </p:sp>
      </p:grpSp>
      <p:sp>
        <p:nvSpPr>
          <p:cNvPr id="53253" name="Text Box 48"/>
          <p:cNvSpPr txBox="1">
            <a:spLocks noChangeArrowheads="1"/>
          </p:cNvSpPr>
          <p:nvPr/>
        </p:nvSpPr>
        <p:spPr bwMode="auto">
          <a:xfrm>
            <a:off x="6096000" y="1193800"/>
            <a:ext cx="1419225" cy="336550"/>
          </a:xfrm>
          <a:prstGeom prst="rect">
            <a:avLst/>
          </a:prstGeom>
          <a:noFill/>
          <a:ln w="12700">
            <a:noFill/>
            <a:miter lim="800000"/>
            <a:headEnd/>
            <a:tailEnd/>
          </a:ln>
        </p:spPr>
        <p:txBody>
          <a:bodyPr>
            <a:prstTxWarp prst="textNoShape">
              <a:avLst/>
            </a:prstTxWarp>
            <a:spAutoFit/>
          </a:bodyPr>
          <a:lstStyle/>
          <a:p>
            <a:r>
              <a:rPr lang="en-US" sz="1600">
                <a:latin typeface="Calibri" charset="0"/>
              </a:rPr>
              <a:t>Byte offset</a:t>
            </a:r>
          </a:p>
        </p:txBody>
      </p:sp>
      <p:sp>
        <p:nvSpPr>
          <p:cNvPr id="53254" name="Line 49"/>
          <p:cNvSpPr>
            <a:spLocks noChangeShapeType="1"/>
          </p:cNvSpPr>
          <p:nvPr/>
        </p:nvSpPr>
        <p:spPr bwMode="auto">
          <a:xfrm flipH="1">
            <a:off x="5819775" y="1346200"/>
            <a:ext cx="304800" cy="304800"/>
          </a:xfrm>
          <a:prstGeom prst="line">
            <a:avLst/>
          </a:prstGeom>
          <a:noFill/>
          <a:ln w="12700">
            <a:solidFill>
              <a:schemeClr val="tx1"/>
            </a:solidFill>
            <a:round/>
            <a:headEnd/>
            <a:tailEnd type="triangle" w="med" len="med"/>
          </a:ln>
        </p:spPr>
        <p:txBody>
          <a:bodyPr>
            <a:prstTxWarp prst="textNoShape">
              <a:avLst/>
            </a:prstTxWarp>
          </a:bodyPr>
          <a:lstStyle/>
          <a:p>
            <a:endParaRPr lang="en-US"/>
          </a:p>
        </p:txBody>
      </p:sp>
      <p:grpSp>
        <p:nvGrpSpPr>
          <p:cNvPr id="3" name="Group 162"/>
          <p:cNvGrpSpPr>
            <a:grpSpLocks/>
          </p:cNvGrpSpPr>
          <p:nvPr/>
        </p:nvGrpSpPr>
        <p:grpSpPr bwMode="auto">
          <a:xfrm>
            <a:off x="6477000" y="2411413"/>
            <a:ext cx="2057400" cy="2135187"/>
            <a:chOff x="4128" y="1632"/>
            <a:chExt cx="1296" cy="1345"/>
          </a:xfrm>
        </p:grpSpPr>
        <p:sp>
          <p:nvSpPr>
            <p:cNvPr id="53411" name="Freeform 62"/>
            <p:cNvSpPr>
              <a:spLocks/>
            </p:cNvSpPr>
            <p:nvPr/>
          </p:nvSpPr>
          <p:spPr bwMode="auto">
            <a:xfrm>
              <a:off x="4405" y="1829"/>
              <a:ext cx="1019" cy="1103"/>
            </a:xfrm>
            <a:custGeom>
              <a:avLst/>
              <a:gdLst>
                <a:gd name="T0" fmla="*/ 66 w 1608"/>
                <a:gd name="T1" fmla="*/ 1101 h 1103"/>
                <a:gd name="T2" fmla="*/ 66 w 1608"/>
                <a:gd name="T3" fmla="*/ 0 h 1103"/>
                <a:gd name="T4" fmla="*/ 0 w 1608"/>
                <a:gd name="T5" fmla="*/ 0 h 1103"/>
                <a:gd name="T6" fmla="*/ 0 w 1608"/>
                <a:gd name="T7" fmla="*/ 1103 h 1103"/>
                <a:gd name="T8" fmla="*/ 66 w 1608"/>
                <a:gd name="T9" fmla="*/ 1103 h 1103"/>
                <a:gd name="T10" fmla="*/ 66 w 1608"/>
                <a:gd name="T11" fmla="*/ 1103 h 1103"/>
                <a:gd name="T12" fmla="*/ 0 60000 65536"/>
                <a:gd name="T13" fmla="*/ 0 60000 65536"/>
                <a:gd name="T14" fmla="*/ 0 60000 65536"/>
                <a:gd name="T15" fmla="*/ 0 60000 65536"/>
                <a:gd name="T16" fmla="*/ 0 60000 65536"/>
                <a:gd name="T17" fmla="*/ 0 60000 65536"/>
                <a:gd name="T18" fmla="*/ 0 w 1608"/>
                <a:gd name="T19" fmla="*/ 0 h 1103"/>
                <a:gd name="T20" fmla="*/ 1608 w 1608"/>
                <a:gd name="T21" fmla="*/ 1103 h 1103"/>
              </a:gdLst>
              <a:ahLst/>
              <a:cxnLst>
                <a:cxn ang="T12">
                  <a:pos x="T0" y="T1"/>
                </a:cxn>
                <a:cxn ang="T13">
                  <a:pos x="T2" y="T3"/>
                </a:cxn>
                <a:cxn ang="T14">
                  <a:pos x="T4" y="T5"/>
                </a:cxn>
                <a:cxn ang="T15">
                  <a:pos x="T6" y="T7"/>
                </a:cxn>
                <a:cxn ang="T16">
                  <a:pos x="T8" y="T9"/>
                </a:cxn>
                <a:cxn ang="T17">
                  <a:pos x="T10" y="T11"/>
                </a:cxn>
              </a:cxnLst>
              <a:rect l="T18" t="T19" r="T20" b="T21"/>
              <a:pathLst>
                <a:path w="1608" h="1103">
                  <a:moveTo>
                    <a:pt x="1608" y="1101"/>
                  </a:moveTo>
                  <a:lnTo>
                    <a:pt x="1608" y="0"/>
                  </a:lnTo>
                  <a:lnTo>
                    <a:pt x="0" y="0"/>
                  </a:lnTo>
                  <a:lnTo>
                    <a:pt x="0" y="1103"/>
                  </a:lnTo>
                  <a:lnTo>
                    <a:pt x="1608" y="1103"/>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grpSp>
          <p:nvGrpSpPr>
            <p:cNvPr id="4" name="Group 63"/>
            <p:cNvGrpSpPr>
              <a:grpSpLocks/>
            </p:cNvGrpSpPr>
            <p:nvPr/>
          </p:nvGrpSpPr>
          <p:grpSpPr bwMode="auto">
            <a:xfrm>
              <a:off x="4405" y="1925"/>
              <a:ext cx="1019" cy="894"/>
              <a:chOff x="2208" y="1920"/>
              <a:chExt cx="2130" cy="894"/>
            </a:xfrm>
          </p:grpSpPr>
          <p:sp>
            <p:nvSpPr>
              <p:cNvPr id="53419" name="Freeform 64"/>
              <p:cNvSpPr>
                <a:spLocks/>
              </p:cNvSpPr>
              <p:nvPr/>
            </p:nvSpPr>
            <p:spPr bwMode="auto">
              <a:xfrm>
                <a:off x="2208" y="2263"/>
                <a:ext cx="2130" cy="110"/>
              </a:xfrm>
              <a:custGeom>
                <a:avLst/>
                <a:gdLst>
                  <a:gd name="T0" fmla="*/ 11506 w 1608"/>
                  <a:gd name="T1" fmla="*/ 110 h 110"/>
                  <a:gd name="T2" fmla="*/ 11506 w 1608"/>
                  <a:gd name="T3" fmla="*/ 0 h 110"/>
                  <a:gd name="T4" fmla="*/ 0 w 1608"/>
                  <a:gd name="T5" fmla="*/ 0 h 110"/>
                  <a:gd name="T6" fmla="*/ 0 w 1608"/>
                  <a:gd name="T7" fmla="*/ 110 h 110"/>
                  <a:gd name="T8" fmla="*/ 11506 w 1608"/>
                  <a:gd name="T9" fmla="*/ 110 h 110"/>
                  <a:gd name="T10" fmla="*/ 11506 w 1608"/>
                  <a:gd name="T11" fmla="*/ 110 h 110"/>
                  <a:gd name="T12" fmla="*/ 0 60000 65536"/>
                  <a:gd name="T13" fmla="*/ 0 60000 65536"/>
                  <a:gd name="T14" fmla="*/ 0 60000 65536"/>
                  <a:gd name="T15" fmla="*/ 0 60000 65536"/>
                  <a:gd name="T16" fmla="*/ 0 60000 65536"/>
                  <a:gd name="T17" fmla="*/ 0 60000 65536"/>
                  <a:gd name="T18" fmla="*/ 0 w 1608"/>
                  <a:gd name="T19" fmla="*/ 0 h 110"/>
                  <a:gd name="T20" fmla="*/ 1608 w 1608"/>
                  <a:gd name="T21" fmla="*/ 110 h 110"/>
                </a:gdLst>
                <a:ahLst/>
                <a:cxnLst>
                  <a:cxn ang="T12">
                    <a:pos x="T0" y="T1"/>
                  </a:cxn>
                  <a:cxn ang="T13">
                    <a:pos x="T2" y="T3"/>
                  </a:cxn>
                  <a:cxn ang="T14">
                    <a:pos x="T4" y="T5"/>
                  </a:cxn>
                  <a:cxn ang="T15">
                    <a:pos x="T6" y="T7"/>
                  </a:cxn>
                  <a:cxn ang="T16">
                    <a:pos x="T8" y="T9"/>
                  </a:cxn>
                  <a:cxn ang="T17">
                    <a:pos x="T10" y="T11"/>
                  </a:cxn>
                </a:cxnLst>
                <a:rect l="T18" t="T19" r="T20" b="T21"/>
                <a:pathLst>
                  <a:path w="1608" h="110">
                    <a:moveTo>
                      <a:pt x="1608" y="110"/>
                    </a:moveTo>
                    <a:lnTo>
                      <a:pt x="1608" y="0"/>
                    </a:lnTo>
                    <a:lnTo>
                      <a:pt x="0" y="0"/>
                    </a:lnTo>
                    <a:lnTo>
                      <a:pt x="0" y="110"/>
                    </a:lnTo>
                    <a:lnTo>
                      <a:pt x="1608" y="110"/>
                    </a:lnTo>
                    <a:close/>
                  </a:path>
                </a:pathLst>
              </a:custGeom>
              <a:solidFill>
                <a:schemeClr val="hlink"/>
              </a:solidFill>
              <a:ln w="9525">
                <a:solidFill>
                  <a:schemeClr val="hlink"/>
                </a:solidFill>
                <a:round/>
                <a:headEnd/>
                <a:tailEnd/>
              </a:ln>
            </p:spPr>
            <p:txBody>
              <a:bodyPr>
                <a:prstTxWarp prst="textNoShape">
                  <a:avLst/>
                </a:prstTxWarp>
              </a:bodyPr>
              <a:lstStyle/>
              <a:p>
                <a:endParaRPr lang="en-US">
                  <a:latin typeface="Calibri" charset="0"/>
                </a:endParaRPr>
              </a:p>
            </p:txBody>
          </p:sp>
          <p:sp>
            <p:nvSpPr>
              <p:cNvPr id="53420" name="Freeform 65"/>
              <p:cNvSpPr>
                <a:spLocks/>
              </p:cNvSpPr>
              <p:nvPr/>
            </p:nvSpPr>
            <p:spPr bwMode="auto">
              <a:xfrm>
                <a:off x="2208" y="2263"/>
                <a:ext cx="2130" cy="110"/>
              </a:xfrm>
              <a:custGeom>
                <a:avLst/>
                <a:gdLst>
                  <a:gd name="T0" fmla="*/ 11506 w 1608"/>
                  <a:gd name="T1" fmla="*/ 110 h 110"/>
                  <a:gd name="T2" fmla="*/ 11506 w 1608"/>
                  <a:gd name="T3" fmla="*/ 0 h 110"/>
                  <a:gd name="T4" fmla="*/ 0 w 1608"/>
                  <a:gd name="T5" fmla="*/ 0 h 110"/>
                  <a:gd name="T6" fmla="*/ 0 w 1608"/>
                  <a:gd name="T7" fmla="*/ 110 h 110"/>
                  <a:gd name="T8" fmla="*/ 11506 w 1608"/>
                  <a:gd name="T9" fmla="*/ 110 h 110"/>
                  <a:gd name="T10" fmla="*/ 11506 w 1608"/>
                  <a:gd name="T11" fmla="*/ 110 h 110"/>
                  <a:gd name="T12" fmla="*/ 0 60000 65536"/>
                  <a:gd name="T13" fmla="*/ 0 60000 65536"/>
                  <a:gd name="T14" fmla="*/ 0 60000 65536"/>
                  <a:gd name="T15" fmla="*/ 0 60000 65536"/>
                  <a:gd name="T16" fmla="*/ 0 60000 65536"/>
                  <a:gd name="T17" fmla="*/ 0 60000 65536"/>
                  <a:gd name="T18" fmla="*/ 0 w 1608"/>
                  <a:gd name="T19" fmla="*/ 0 h 110"/>
                  <a:gd name="T20" fmla="*/ 1608 w 1608"/>
                  <a:gd name="T21" fmla="*/ 110 h 110"/>
                </a:gdLst>
                <a:ahLst/>
                <a:cxnLst>
                  <a:cxn ang="T12">
                    <a:pos x="T0" y="T1"/>
                  </a:cxn>
                  <a:cxn ang="T13">
                    <a:pos x="T2" y="T3"/>
                  </a:cxn>
                  <a:cxn ang="T14">
                    <a:pos x="T4" y="T5"/>
                  </a:cxn>
                  <a:cxn ang="T15">
                    <a:pos x="T6" y="T7"/>
                  </a:cxn>
                  <a:cxn ang="T16">
                    <a:pos x="T8" y="T9"/>
                  </a:cxn>
                  <a:cxn ang="T17">
                    <a:pos x="T10" y="T11"/>
                  </a:cxn>
                </a:cxnLst>
                <a:rect l="T18" t="T19" r="T20" b="T21"/>
                <a:pathLst>
                  <a:path w="1608" h="110">
                    <a:moveTo>
                      <a:pt x="1608" y="110"/>
                    </a:moveTo>
                    <a:lnTo>
                      <a:pt x="1608" y="0"/>
                    </a:lnTo>
                    <a:lnTo>
                      <a:pt x="0" y="0"/>
                    </a:lnTo>
                    <a:lnTo>
                      <a:pt x="0" y="110"/>
                    </a:lnTo>
                    <a:lnTo>
                      <a:pt x="1608" y="110"/>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421" name="Line 66"/>
              <p:cNvSpPr>
                <a:spLocks noChangeShapeType="1"/>
              </p:cNvSpPr>
              <p:nvPr/>
            </p:nvSpPr>
            <p:spPr bwMode="auto">
              <a:xfrm flipH="1">
                <a:off x="2208" y="1920"/>
                <a:ext cx="2130" cy="2"/>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22" name="Line 67"/>
              <p:cNvSpPr>
                <a:spLocks noChangeShapeType="1"/>
              </p:cNvSpPr>
              <p:nvPr/>
            </p:nvSpPr>
            <p:spPr bwMode="auto">
              <a:xfrm flipH="1">
                <a:off x="2208" y="2044"/>
                <a:ext cx="2130" cy="2"/>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23" name="Line 68"/>
              <p:cNvSpPr>
                <a:spLocks noChangeShapeType="1"/>
              </p:cNvSpPr>
              <p:nvPr/>
            </p:nvSpPr>
            <p:spPr bwMode="auto">
              <a:xfrm flipH="1">
                <a:off x="2208" y="2154"/>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24" name="Line 69"/>
              <p:cNvSpPr>
                <a:spLocks noChangeShapeType="1"/>
              </p:cNvSpPr>
              <p:nvPr/>
            </p:nvSpPr>
            <p:spPr bwMode="auto">
              <a:xfrm flipH="1">
                <a:off x="2208" y="237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25" name="Line 70"/>
              <p:cNvSpPr>
                <a:spLocks noChangeShapeType="1"/>
              </p:cNvSpPr>
              <p:nvPr/>
            </p:nvSpPr>
            <p:spPr bwMode="auto">
              <a:xfrm flipH="1">
                <a:off x="2208" y="248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26" name="Line 71"/>
              <p:cNvSpPr>
                <a:spLocks noChangeShapeType="1"/>
              </p:cNvSpPr>
              <p:nvPr/>
            </p:nvSpPr>
            <p:spPr bwMode="auto">
              <a:xfrm flipH="1">
                <a:off x="2208" y="259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27" name="Line 72"/>
              <p:cNvSpPr>
                <a:spLocks noChangeShapeType="1"/>
              </p:cNvSpPr>
              <p:nvPr/>
            </p:nvSpPr>
            <p:spPr bwMode="auto">
              <a:xfrm flipH="1">
                <a:off x="2208" y="270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28" name="Line 73"/>
              <p:cNvSpPr>
                <a:spLocks noChangeShapeType="1"/>
              </p:cNvSpPr>
              <p:nvPr/>
            </p:nvSpPr>
            <p:spPr bwMode="auto">
              <a:xfrm flipH="1">
                <a:off x="2208" y="2813"/>
                <a:ext cx="2130" cy="1"/>
              </a:xfrm>
              <a:prstGeom prst="line">
                <a:avLst/>
              </a:prstGeom>
              <a:noFill/>
              <a:ln w="20638">
                <a:solidFill>
                  <a:srgbClr val="000000"/>
                </a:solidFill>
                <a:round/>
                <a:headEnd/>
                <a:tailEnd/>
              </a:ln>
            </p:spPr>
            <p:txBody>
              <a:bodyPr>
                <a:prstTxWarp prst="textNoShape">
                  <a:avLst/>
                </a:prstTxWarp>
              </a:bodyPr>
              <a:lstStyle/>
              <a:p>
                <a:endParaRPr lang="en-US"/>
              </a:p>
            </p:txBody>
          </p:sp>
        </p:grpSp>
        <p:sp>
          <p:nvSpPr>
            <p:cNvPr id="53413" name="Line 74"/>
            <p:cNvSpPr>
              <a:spLocks noChangeShapeType="1"/>
            </p:cNvSpPr>
            <p:nvPr/>
          </p:nvSpPr>
          <p:spPr bwMode="auto">
            <a:xfrm>
              <a:off x="4480" y="1835"/>
              <a:ext cx="4" cy="1100"/>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14" name="Line 75"/>
            <p:cNvSpPr>
              <a:spLocks noChangeShapeType="1"/>
            </p:cNvSpPr>
            <p:nvPr/>
          </p:nvSpPr>
          <p:spPr bwMode="auto">
            <a:xfrm>
              <a:off x="4876" y="1824"/>
              <a:ext cx="1" cy="1106"/>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15" name="Text Box 76"/>
            <p:cNvSpPr txBox="1">
              <a:spLocks noChangeArrowheads="1"/>
            </p:cNvSpPr>
            <p:nvPr/>
          </p:nvSpPr>
          <p:spPr bwMode="auto">
            <a:xfrm>
              <a:off x="4993" y="1637"/>
              <a:ext cx="352"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Data</a:t>
              </a:r>
            </a:p>
          </p:txBody>
        </p:sp>
        <p:sp>
          <p:nvSpPr>
            <p:cNvPr id="53416" name="Text Box 78"/>
            <p:cNvSpPr txBox="1">
              <a:spLocks noChangeArrowheads="1"/>
            </p:cNvSpPr>
            <p:nvPr/>
          </p:nvSpPr>
          <p:spPr bwMode="auto">
            <a:xfrm>
              <a:off x="4512" y="1632"/>
              <a:ext cx="308"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Tag</a:t>
              </a:r>
            </a:p>
          </p:txBody>
        </p:sp>
        <p:sp>
          <p:nvSpPr>
            <p:cNvPr id="53417" name="Text Box 79"/>
            <p:cNvSpPr txBox="1">
              <a:spLocks noChangeArrowheads="1"/>
            </p:cNvSpPr>
            <p:nvPr/>
          </p:nvSpPr>
          <p:spPr bwMode="auto">
            <a:xfrm>
              <a:off x="4368" y="1632"/>
              <a:ext cx="191"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V</a:t>
              </a:r>
            </a:p>
          </p:txBody>
        </p:sp>
        <p:sp>
          <p:nvSpPr>
            <p:cNvPr id="53418" name="Text Box 80"/>
            <p:cNvSpPr txBox="1">
              <a:spLocks noChangeArrowheads="1"/>
            </p:cNvSpPr>
            <p:nvPr/>
          </p:nvSpPr>
          <p:spPr bwMode="auto">
            <a:xfrm>
              <a:off x="4128" y="1776"/>
              <a:ext cx="302" cy="1201"/>
            </a:xfrm>
            <a:prstGeom prst="rect">
              <a:avLst/>
            </a:prstGeom>
            <a:noFill/>
            <a:ln w="12700">
              <a:noFill/>
              <a:miter lim="800000"/>
              <a:headEnd/>
              <a:tailEnd/>
            </a:ln>
          </p:spPr>
          <p:txBody>
            <a:bodyPr wrap="none">
              <a:prstTxWarp prst="textNoShape">
                <a:avLst/>
              </a:prstTxWarp>
              <a:spAutoFit/>
            </a:bodyPr>
            <a:lstStyle/>
            <a:p>
              <a:pPr algn="r">
                <a:lnSpc>
                  <a:spcPct val="110000"/>
                </a:lnSpc>
              </a:pPr>
              <a:r>
                <a:rPr lang="en-US" sz="1200">
                  <a:latin typeface="Calibri" charset="0"/>
                </a:rPr>
                <a:t>0</a:t>
              </a:r>
            </a:p>
            <a:p>
              <a:pPr algn="r">
                <a:lnSpc>
                  <a:spcPct val="110000"/>
                </a:lnSpc>
              </a:pPr>
              <a:r>
                <a:rPr lang="en-US" sz="1200">
                  <a:latin typeface="Calibri" charset="0"/>
                </a:rPr>
                <a:t>1</a:t>
              </a:r>
            </a:p>
            <a:p>
              <a:pPr algn="r">
                <a:lnSpc>
                  <a:spcPct val="110000"/>
                </a:lnSpc>
              </a:pPr>
              <a:r>
                <a:rPr lang="en-US" sz="1200">
                  <a:latin typeface="Calibri" charset="0"/>
                </a:rPr>
                <a:t>2</a:t>
              </a:r>
            </a:p>
            <a:p>
              <a:pPr algn="r">
                <a:lnSpc>
                  <a:spcPct val="110000"/>
                </a:lnSpc>
              </a:pPr>
              <a:r>
                <a:rPr lang="en-US" sz="1200">
                  <a:latin typeface="Calibri" charset="0"/>
                </a:rPr>
                <a:t>.</a:t>
              </a:r>
            </a:p>
            <a:p>
              <a:pPr algn="r">
                <a:lnSpc>
                  <a:spcPct val="110000"/>
                </a:lnSpc>
              </a:pPr>
              <a:r>
                <a:rPr lang="en-US" sz="1200">
                  <a:latin typeface="Calibri" charset="0"/>
                </a:rPr>
                <a:t>.</a:t>
              </a:r>
            </a:p>
            <a:p>
              <a:pPr algn="r">
                <a:lnSpc>
                  <a:spcPct val="110000"/>
                </a:lnSpc>
              </a:pPr>
              <a:r>
                <a:rPr lang="en-US" sz="1200">
                  <a:latin typeface="Calibri" charset="0"/>
                </a:rPr>
                <a:t>.</a:t>
              </a:r>
            </a:p>
            <a:p>
              <a:pPr algn="r">
                <a:lnSpc>
                  <a:spcPct val="110000"/>
                </a:lnSpc>
              </a:pPr>
              <a:r>
                <a:rPr lang="en-US" sz="1200">
                  <a:latin typeface="Calibri" charset="0"/>
                </a:rPr>
                <a:t> 253</a:t>
              </a:r>
            </a:p>
            <a:p>
              <a:pPr algn="r">
                <a:lnSpc>
                  <a:spcPct val="110000"/>
                </a:lnSpc>
              </a:pPr>
              <a:r>
                <a:rPr lang="en-US" sz="1200">
                  <a:latin typeface="Calibri" charset="0"/>
                </a:rPr>
                <a:t> 254</a:t>
              </a:r>
            </a:p>
            <a:p>
              <a:pPr algn="r">
                <a:lnSpc>
                  <a:spcPct val="110000"/>
                </a:lnSpc>
              </a:pPr>
              <a:r>
                <a:rPr lang="en-US" sz="1200">
                  <a:latin typeface="Calibri" charset="0"/>
                </a:rPr>
                <a:t> 255</a:t>
              </a:r>
            </a:p>
          </p:txBody>
        </p:sp>
      </p:grpSp>
      <p:grpSp>
        <p:nvGrpSpPr>
          <p:cNvPr id="5" name="Group 163"/>
          <p:cNvGrpSpPr>
            <a:grpSpLocks/>
          </p:cNvGrpSpPr>
          <p:nvPr/>
        </p:nvGrpSpPr>
        <p:grpSpPr bwMode="auto">
          <a:xfrm>
            <a:off x="4495800" y="2411413"/>
            <a:ext cx="2057400" cy="2135187"/>
            <a:chOff x="4128" y="1632"/>
            <a:chExt cx="1296" cy="1345"/>
          </a:xfrm>
        </p:grpSpPr>
        <p:sp>
          <p:nvSpPr>
            <p:cNvPr id="53393" name="Freeform 164"/>
            <p:cNvSpPr>
              <a:spLocks/>
            </p:cNvSpPr>
            <p:nvPr/>
          </p:nvSpPr>
          <p:spPr bwMode="auto">
            <a:xfrm>
              <a:off x="4405" y="1829"/>
              <a:ext cx="1019" cy="1103"/>
            </a:xfrm>
            <a:custGeom>
              <a:avLst/>
              <a:gdLst>
                <a:gd name="T0" fmla="*/ 66 w 1608"/>
                <a:gd name="T1" fmla="*/ 1101 h 1103"/>
                <a:gd name="T2" fmla="*/ 66 w 1608"/>
                <a:gd name="T3" fmla="*/ 0 h 1103"/>
                <a:gd name="T4" fmla="*/ 0 w 1608"/>
                <a:gd name="T5" fmla="*/ 0 h 1103"/>
                <a:gd name="T6" fmla="*/ 0 w 1608"/>
                <a:gd name="T7" fmla="*/ 1103 h 1103"/>
                <a:gd name="T8" fmla="*/ 66 w 1608"/>
                <a:gd name="T9" fmla="*/ 1103 h 1103"/>
                <a:gd name="T10" fmla="*/ 66 w 1608"/>
                <a:gd name="T11" fmla="*/ 1103 h 1103"/>
                <a:gd name="T12" fmla="*/ 0 60000 65536"/>
                <a:gd name="T13" fmla="*/ 0 60000 65536"/>
                <a:gd name="T14" fmla="*/ 0 60000 65536"/>
                <a:gd name="T15" fmla="*/ 0 60000 65536"/>
                <a:gd name="T16" fmla="*/ 0 60000 65536"/>
                <a:gd name="T17" fmla="*/ 0 60000 65536"/>
                <a:gd name="T18" fmla="*/ 0 w 1608"/>
                <a:gd name="T19" fmla="*/ 0 h 1103"/>
                <a:gd name="T20" fmla="*/ 1608 w 1608"/>
                <a:gd name="T21" fmla="*/ 1103 h 1103"/>
              </a:gdLst>
              <a:ahLst/>
              <a:cxnLst>
                <a:cxn ang="T12">
                  <a:pos x="T0" y="T1"/>
                </a:cxn>
                <a:cxn ang="T13">
                  <a:pos x="T2" y="T3"/>
                </a:cxn>
                <a:cxn ang="T14">
                  <a:pos x="T4" y="T5"/>
                </a:cxn>
                <a:cxn ang="T15">
                  <a:pos x="T6" y="T7"/>
                </a:cxn>
                <a:cxn ang="T16">
                  <a:pos x="T8" y="T9"/>
                </a:cxn>
                <a:cxn ang="T17">
                  <a:pos x="T10" y="T11"/>
                </a:cxn>
              </a:cxnLst>
              <a:rect l="T18" t="T19" r="T20" b="T21"/>
              <a:pathLst>
                <a:path w="1608" h="1103">
                  <a:moveTo>
                    <a:pt x="1608" y="1101"/>
                  </a:moveTo>
                  <a:lnTo>
                    <a:pt x="1608" y="0"/>
                  </a:lnTo>
                  <a:lnTo>
                    <a:pt x="0" y="0"/>
                  </a:lnTo>
                  <a:lnTo>
                    <a:pt x="0" y="1103"/>
                  </a:lnTo>
                  <a:lnTo>
                    <a:pt x="1608" y="1103"/>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grpSp>
          <p:nvGrpSpPr>
            <p:cNvPr id="6" name="Group 165"/>
            <p:cNvGrpSpPr>
              <a:grpSpLocks/>
            </p:cNvGrpSpPr>
            <p:nvPr/>
          </p:nvGrpSpPr>
          <p:grpSpPr bwMode="auto">
            <a:xfrm>
              <a:off x="4405" y="1925"/>
              <a:ext cx="1019" cy="894"/>
              <a:chOff x="2208" y="1920"/>
              <a:chExt cx="2130" cy="894"/>
            </a:xfrm>
          </p:grpSpPr>
          <p:sp>
            <p:nvSpPr>
              <p:cNvPr id="53401" name="Freeform 166"/>
              <p:cNvSpPr>
                <a:spLocks/>
              </p:cNvSpPr>
              <p:nvPr/>
            </p:nvSpPr>
            <p:spPr bwMode="auto">
              <a:xfrm>
                <a:off x="2208" y="2263"/>
                <a:ext cx="2130" cy="110"/>
              </a:xfrm>
              <a:custGeom>
                <a:avLst/>
                <a:gdLst>
                  <a:gd name="T0" fmla="*/ 11506 w 1608"/>
                  <a:gd name="T1" fmla="*/ 110 h 110"/>
                  <a:gd name="T2" fmla="*/ 11506 w 1608"/>
                  <a:gd name="T3" fmla="*/ 0 h 110"/>
                  <a:gd name="T4" fmla="*/ 0 w 1608"/>
                  <a:gd name="T5" fmla="*/ 0 h 110"/>
                  <a:gd name="T6" fmla="*/ 0 w 1608"/>
                  <a:gd name="T7" fmla="*/ 110 h 110"/>
                  <a:gd name="T8" fmla="*/ 11506 w 1608"/>
                  <a:gd name="T9" fmla="*/ 110 h 110"/>
                  <a:gd name="T10" fmla="*/ 11506 w 1608"/>
                  <a:gd name="T11" fmla="*/ 110 h 110"/>
                  <a:gd name="T12" fmla="*/ 0 60000 65536"/>
                  <a:gd name="T13" fmla="*/ 0 60000 65536"/>
                  <a:gd name="T14" fmla="*/ 0 60000 65536"/>
                  <a:gd name="T15" fmla="*/ 0 60000 65536"/>
                  <a:gd name="T16" fmla="*/ 0 60000 65536"/>
                  <a:gd name="T17" fmla="*/ 0 60000 65536"/>
                  <a:gd name="T18" fmla="*/ 0 w 1608"/>
                  <a:gd name="T19" fmla="*/ 0 h 110"/>
                  <a:gd name="T20" fmla="*/ 1608 w 1608"/>
                  <a:gd name="T21" fmla="*/ 110 h 110"/>
                </a:gdLst>
                <a:ahLst/>
                <a:cxnLst>
                  <a:cxn ang="T12">
                    <a:pos x="T0" y="T1"/>
                  </a:cxn>
                  <a:cxn ang="T13">
                    <a:pos x="T2" y="T3"/>
                  </a:cxn>
                  <a:cxn ang="T14">
                    <a:pos x="T4" y="T5"/>
                  </a:cxn>
                  <a:cxn ang="T15">
                    <a:pos x="T6" y="T7"/>
                  </a:cxn>
                  <a:cxn ang="T16">
                    <a:pos x="T8" y="T9"/>
                  </a:cxn>
                  <a:cxn ang="T17">
                    <a:pos x="T10" y="T11"/>
                  </a:cxn>
                </a:cxnLst>
                <a:rect l="T18" t="T19" r="T20" b="T21"/>
                <a:pathLst>
                  <a:path w="1608" h="110">
                    <a:moveTo>
                      <a:pt x="1608" y="110"/>
                    </a:moveTo>
                    <a:lnTo>
                      <a:pt x="1608" y="0"/>
                    </a:lnTo>
                    <a:lnTo>
                      <a:pt x="0" y="0"/>
                    </a:lnTo>
                    <a:lnTo>
                      <a:pt x="0" y="110"/>
                    </a:lnTo>
                    <a:lnTo>
                      <a:pt x="1608" y="110"/>
                    </a:lnTo>
                    <a:close/>
                  </a:path>
                </a:pathLst>
              </a:custGeom>
              <a:solidFill>
                <a:schemeClr val="hlink"/>
              </a:solidFill>
              <a:ln w="9525">
                <a:solidFill>
                  <a:schemeClr val="hlink"/>
                </a:solidFill>
                <a:round/>
                <a:headEnd/>
                <a:tailEnd/>
              </a:ln>
            </p:spPr>
            <p:txBody>
              <a:bodyPr>
                <a:prstTxWarp prst="textNoShape">
                  <a:avLst/>
                </a:prstTxWarp>
              </a:bodyPr>
              <a:lstStyle/>
              <a:p>
                <a:endParaRPr lang="en-US">
                  <a:latin typeface="Calibri" charset="0"/>
                </a:endParaRPr>
              </a:p>
            </p:txBody>
          </p:sp>
          <p:sp>
            <p:nvSpPr>
              <p:cNvPr id="53402" name="Freeform 167"/>
              <p:cNvSpPr>
                <a:spLocks/>
              </p:cNvSpPr>
              <p:nvPr/>
            </p:nvSpPr>
            <p:spPr bwMode="auto">
              <a:xfrm>
                <a:off x="2208" y="2263"/>
                <a:ext cx="2130" cy="110"/>
              </a:xfrm>
              <a:custGeom>
                <a:avLst/>
                <a:gdLst>
                  <a:gd name="T0" fmla="*/ 11506 w 1608"/>
                  <a:gd name="T1" fmla="*/ 110 h 110"/>
                  <a:gd name="T2" fmla="*/ 11506 w 1608"/>
                  <a:gd name="T3" fmla="*/ 0 h 110"/>
                  <a:gd name="T4" fmla="*/ 0 w 1608"/>
                  <a:gd name="T5" fmla="*/ 0 h 110"/>
                  <a:gd name="T6" fmla="*/ 0 w 1608"/>
                  <a:gd name="T7" fmla="*/ 110 h 110"/>
                  <a:gd name="T8" fmla="*/ 11506 w 1608"/>
                  <a:gd name="T9" fmla="*/ 110 h 110"/>
                  <a:gd name="T10" fmla="*/ 11506 w 1608"/>
                  <a:gd name="T11" fmla="*/ 110 h 110"/>
                  <a:gd name="T12" fmla="*/ 0 60000 65536"/>
                  <a:gd name="T13" fmla="*/ 0 60000 65536"/>
                  <a:gd name="T14" fmla="*/ 0 60000 65536"/>
                  <a:gd name="T15" fmla="*/ 0 60000 65536"/>
                  <a:gd name="T16" fmla="*/ 0 60000 65536"/>
                  <a:gd name="T17" fmla="*/ 0 60000 65536"/>
                  <a:gd name="T18" fmla="*/ 0 w 1608"/>
                  <a:gd name="T19" fmla="*/ 0 h 110"/>
                  <a:gd name="T20" fmla="*/ 1608 w 1608"/>
                  <a:gd name="T21" fmla="*/ 110 h 110"/>
                </a:gdLst>
                <a:ahLst/>
                <a:cxnLst>
                  <a:cxn ang="T12">
                    <a:pos x="T0" y="T1"/>
                  </a:cxn>
                  <a:cxn ang="T13">
                    <a:pos x="T2" y="T3"/>
                  </a:cxn>
                  <a:cxn ang="T14">
                    <a:pos x="T4" y="T5"/>
                  </a:cxn>
                  <a:cxn ang="T15">
                    <a:pos x="T6" y="T7"/>
                  </a:cxn>
                  <a:cxn ang="T16">
                    <a:pos x="T8" y="T9"/>
                  </a:cxn>
                  <a:cxn ang="T17">
                    <a:pos x="T10" y="T11"/>
                  </a:cxn>
                </a:cxnLst>
                <a:rect l="T18" t="T19" r="T20" b="T21"/>
                <a:pathLst>
                  <a:path w="1608" h="110">
                    <a:moveTo>
                      <a:pt x="1608" y="110"/>
                    </a:moveTo>
                    <a:lnTo>
                      <a:pt x="1608" y="0"/>
                    </a:lnTo>
                    <a:lnTo>
                      <a:pt x="0" y="0"/>
                    </a:lnTo>
                    <a:lnTo>
                      <a:pt x="0" y="110"/>
                    </a:lnTo>
                    <a:lnTo>
                      <a:pt x="1608" y="110"/>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403" name="Line 168"/>
              <p:cNvSpPr>
                <a:spLocks noChangeShapeType="1"/>
              </p:cNvSpPr>
              <p:nvPr/>
            </p:nvSpPr>
            <p:spPr bwMode="auto">
              <a:xfrm flipH="1">
                <a:off x="2208" y="1920"/>
                <a:ext cx="2130" cy="2"/>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04" name="Line 169"/>
              <p:cNvSpPr>
                <a:spLocks noChangeShapeType="1"/>
              </p:cNvSpPr>
              <p:nvPr/>
            </p:nvSpPr>
            <p:spPr bwMode="auto">
              <a:xfrm flipH="1">
                <a:off x="2208" y="2044"/>
                <a:ext cx="2130" cy="2"/>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05" name="Line 170"/>
              <p:cNvSpPr>
                <a:spLocks noChangeShapeType="1"/>
              </p:cNvSpPr>
              <p:nvPr/>
            </p:nvSpPr>
            <p:spPr bwMode="auto">
              <a:xfrm flipH="1">
                <a:off x="2208" y="2154"/>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06" name="Line 171"/>
              <p:cNvSpPr>
                <a:spLocks noChangeShapeType="1"/>
              </p:cNvSpPr>
              <p:nvPr/>
            </p:nvSpPr>
            <p:spPr bwMode="auto">
              <a:xfrm flipH="1">
                <a:off x="2208" y="237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07" name="Line 172"/>
              <p:cNvSpPr>
                <a:spLocks noChangeShapeType="1"/>
              </p:cNvSpPr>
              <p:nvPr/>
            </p:nvSpPr>
            <p:spPr bwMode="auto">
              <a:xfrm flipH="1">
                <a:off x="2208" y="248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08" name="Line 173"/>
              <p:cNvSpPr>
                <a:spLocks noChangeShapeType="1"/>
              </p:cNvSpPr>
              <p:nvPr/>
            </p:nvSpPr>
            <p:spPr bwMode="auto">
              <a:xfrm flipH="1">
                <a:off x="2208" y="259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09" name="Line 174"/>
              <p:cNvSpPr>
                <a:spLocks noChangeShapeType="1"/>
              </p:cNvSpPr>
              <p:nvPr/>
            </p:nvSpPr>
            <p:spPr bwMode="auto">
              <a:xfrm flipH="1">
                <a:off x="2208" y="270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410" name="Line 175"/>
              <p:cNvSpPr>
                <a:spLocks noChangeShapeType="1"/>
              </p:cNvSpPr>
              <p:nvPr/>
            </p:nvSpPr>
            <p:spPr bwMode="auto">
              <a:xfrm flipH="1">
                <a:off x="2208" y="2813"/>
                <a:ext cx="2130" cy="1"/>
              </a:xfrm>
              <a:prstGeom prst="line">
                <a:avLst/>
              </a:prstGeom>
              <a:noFill/>
              <a:ln w="20638">
                <a:solidFill>
                  <a:srgbClr val="000000"/>
                </a:solidFill>
                <a:round/>
                <a:headEnd/>
                <a:tailEnd/>
              </a:ln>
            </p:spPr>
            <p:txBody>
              <a:bodyPr>
                <a:prstTxWarp prst="textNoShape">
                  <a:avLst/>
                </a:prstTxWarp>
              </a:bodyPr>
              <a:lstStyle/>
              <a:p>
                <a:endParaRPr lang="en-US"/>
              </a:p>
            </p:txBody>
          </p:sp>
        </p:grpSp>
        <p:sp>
          <p:nvSpPr>
            <p:cNvPr id="53395" name="Line 176"/>
            <p:cNvSpPr>
              <a:spLocks noChangeShapeType="1"/>
            </p:cNvSpPr>
            <p:nvPr/>
          </p:nvSpPr>
          <p:spPr bwMode="auto">
            <a:xfrm>
              <a:off x="4480" y="1835"/>
              <a:ext cx="4" cy="1100"/>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96" name="Line 177"/>
            <p:cNvSpPr>
              <a:spLocks noChangeShapeType="1"/>
            </p:cNvSpPr>
            <p:nvPr/>
          </p:nvSpPr>
          <p:spPr bwMode="auto">
            <a:xfrm>
              <a:off x="4876" y="1824"/>
              <a:ext cx="1" cy="1106"/>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97" name="Text Box 178"/>
            <p:cNvSpPr txBox="1">
              <a:spLocks noChangeArrowheads="1"/>
            </p:cNvSpPr>
            <p:nvPr/>
          </p:nvSpPr>
          <p:spPr bwMode="auto">
            <a:xfrm>
              <a:off x="4993" y="1637"/>
              <a:ext cx="352"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Data</a:t>
              </a:r>
            </a:p>
          </p:txBody>
        </p:sp>
        <p:sp>
          <p:nvSpPr>
            <p:cNvPr id="53398" name="Text Box 179"/>
            <p:cNvSpPr txBox="1">
              <a:spLocks noChangeArrowheads="1"/>
            </p:cNvSpPr>
            <p:nvPr/>
          </p:nvSpPr>
          <p:spPr bwMode="auto">
            <a:xfrm>
              <a:off x="4512" y="1632"/>
              <a:ext cx="308"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Tag</a:t>
              </a:r>
            </a:p>
          </p:txBody>
        </p:sp>
        <p:sp>
          <p:nvSpPr>
            <p:cNvPr id="53399" name="Text Box 180"/>
            <p:cNvSpPr txBox="1">
              <a:spLocks noChangeArrowheads="1"/>
            </p:cNvSpPr>
            <p:nvPr/>
          </p:nvSpPr>
          <p:spPr bwMode="auto">
            <a:xfrm>
              <a:off x="4368" y="1632"/>
              <a:ext cx="191"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V</a:t>
              </a:r>
            </a:p>
          </p:txBody>
        </p:sp>
        <p:sp>
          <p:nvSpPr>
            <p:cNvPr id="53400" name="Text Box 181"/>
            <p:cNvSpPr txBox="1">
              <a:spLocks noChangeArrowheads="1"/>
            </p:cNvSpPr>
            <p:nvPr/>
          </p:nvSpPr>
          <p:spPr bwMode="auto">
            <a:xfrm>
              <a:off x="4128" y="1776"/>
              <a:ext cx="302" cy="1201"/>
            </a:xfrm>
            <a:prstGeom prst="rect">
              <a:avLst/>
            </a:prstGeom>
            <a:noFill/>
            <a:ln w="12700">
              <a:noFill/>
              <a:miter lim="800000"/>
              <a:headEnd/>
              <a:tailEnd/>
            </a:ln>
          </p:spPr>
          <p:txBody>
            <a:bodyPr wrap="none">
              <a:prstTxWarp prst="textNoShape">
                <a:avLst/>
              </a:prstTxWarp>
              <a:spAutoFit/>
            </a:bodyPr>
            <a:lstStyle/>
            <a:p>
              <a:pPr algn="r">
                <a:lnSpc>
                  <a:spcPct val="110000"/>
                </a:lnSpc>
              </a:pPr>
              <a:r>
                <a:rPr lang="en-US" sz="1200">
                  <a:latin typeface="Calibri" charset="0"/>
                </a:rPr>
                <a:t>0</a:t>
              </a:r>
            </a:p>
            <a:p>
              <a:pPr algn="r">
                <a:lnSpc>
                  <a:spcPct val="110000"/>
                </a:lnSpc>
              </a:pPr>
              <a:r>
                <a:rPr lang="en-US" sz="1200">
                  <a:latin typeface="Calibri" charset="0"/>
                </a:rPr>
                <a:t>1</a:t>
              </a:r>
            </a:p>
            <a:p>
              <a:pPr algn="r">
                <a:lnSpc>
                  <a:spcPct val="110000"/>
                </a:lnSpc>
              </a:pPr>
              <a:r>
                <a:rPr lang="en-US" sz="1200">
                  <a:latin typeface="Calibri" charset="0"/>
                </a:rPr>
                <a:t>2</a:t>
              </a:r>
            </a:p>
            <a:p>
              <a:pPr algn="r">
                <a:lnSpc>
                  <a:spcPct val="110000"/>
                </a:lnSpc>
              </a:pPr>
              <a:r>
                <a:rPr lang="en-US" sz="1200">
                  <a:latin typeface="Calibri" charset="0"/>
                </a:rPr>
                <a:t>.</a:t>
              </a:r>
            </a:p>
            <a:p>
              <a:pPr algn="r">
                <a:lnSpc>
                  <a:spcPct val="110000"/>
                </a:lnSpc>
              </a:pPr>
              <a:r>
                <a:rPr lang="en-US" sz="1200">
                  <a:latin typeface="Calibri" charset="0"/>
                </a:rPr>
                <a:t>.</a:t>
              </a:r>
            </a:p>
            <a:p>
              <a:pPr algn="r">
                <a:lnSpc>
                  <a:spcPct val="110000"/>
                </a:lnSpc>
              </a:pPr>
              <a:r>
                <a:rPr lang="en-US" sz="1200">
                  <a:latin typeface="Calibri" charset="0"/>
                </a:rPr>
                <a:t>.</a:t>
              </a:r>
            </a:p>
            <a:p>
              <a:pPr algn="r">
                <a:lnSpc>
                  <a:spcPct val="110000"/>
                </a:lnSpc>
              </a:pPr>
              <a:r>
                <a:rPr lang="en-US" sz="1200">
                  <a:latin typeface="Calibri" charset="0"/>
                </a:rPr>
                <a:t> 253</a:t>
              </a:r>
            </a:p>
            <a:p>
              <a:pPr algn="r">
                <a:lnSpc>
                  <a:spcPct val="110000"/>
                </a:lnSpc>
              </a:pPr>
              <a:r>
                <a:rPr lang="en-US" sz="1200">
                  <a:latin typeface="Calibri" charset="0"/>
                </a:rPr>
                <a:t> 254</a:t>
              </a:r>
            </a:p>
            <a:p>
              <a:pPr algn="r">
                <a:lnSpc>
                  <a:spcPct val="110000"/>
                </a:lnSpc>
              </a:pPr>
              <a:r>
                <a:rPr lang="en-US" sz="1200">
                  <a:latin typeface="Calibri" charset="0"/>
                </a:rPr>
                <a:t> 255</a:t>
              </a:r>
            </a:p>
          </p:txBody>
        </p:sp>
      </p:grpSp>
      <p:grpSp>
        <p:nvGrpSpPr>
          <p:cNvPr id="7" name="Group 182"/>
          <p:cNvGrpSpPr>
            <a:grpSpLocks/>
          </p:cNvGrpSpPr>
          <p:nvPr/>
        </p:nvGrpSpPr>
        <p:grpSpPr bwMode="auto">
          <a:xfrm>
            <a:off x="2514600" y="2411413"/>
            <a:ext cx="2057400" cy="2135187"/>
            <a:chOff x="4128" y="1632"/>
            <a:chExt cx="1296" cy="1345"/>
          </a:xfrm>
        </p:grpSpPr>
        <p:sp>
          <p:nvSpPr>
            <p:cNvPr id="53375" name="Freeform 183"/>
            <p:cNvSpPr>
              <a:spLocks/>
            </p:cNvSpPr>
            <p:nvPr/>
          </p:nvSpPr>
          <p:spPr bwMode="auto">
            <a:xfrm>
              <a:off x="4405" y="1829"/>
              <a:ext cx="1019" cy="1103"/>
            </a:xfrm>
            <a:custGeom>
              <a:avLst/>
              <a:gdLst>
                <a:gd name="T0" fmla="*/ 66 w 1608"/>
                <a:gd name="T1" fmla="*/ 1101 h 1103"/>
                <a:gd name="T2" fmla="*/ 66 w 1608"/>
                <a:gd name="T3" fmla="*/ 0 h 1103"/>
                <a:gd name="T4" fmla="*/ 0 w 1608"/>
                <a:gd name="T5" fmla="*/ 0 h 1103"/>
                <a:gd name="T6" fmla="*/ 0 w 1608"/>
                <a:gd name="T7" fmla="*/ 1103 h 1103"/>
                <a:gd name="T8" fmla="*/ 66 w 1608"/>
                <a:gd name="T9" fmla="*/ 1103 h 1103"/>
                <a:gd name="T10" fmla="*/ 66 w 1608"/>
                <a:gd name="T11" fmla="*/ 1103 h 1103"/>
                <a:gd name="T12" fmla="*/ 0 60000 65536"/>
                <a:gd name="T13" fmla="*/ 0 60000 65536"/>
                <a:gd name="T14" fmla="*/ 0 60000 65536"/>
                <a:gd name="T15" fmla="*/ 0 60000 65536"/>
                <a:gd name="T16" fmla="*/ 0 60000 65536"/>
                <a:gd name="T17" fmla="*/ 0 60000 65536"/>
                <a:gd name="T18" fmla="*/ 0 w 1608"/>
                <a:gd name="T19" fmla="*/ 0 h 1103"/>
                <a:gd name="T20" fmla="*/ 1608 w 1608"/>
                <a:gd name="T21" fmla="*/ 1103 h 1103"/>
              </a:gdLst>
              <a:ahLst/>
              <a:cxnLst>
                <a:cxn ang="T12">
                  <a:pos x="T0" y="T1"/>
                </a:cxn>
                <a:cxn ang="T13">
                  <a:pos x="T2" y="T3"/>
                </a:cxn>
                <a:cxn ang="T14">
                  <a:pos x="T4" y="T5"/>
                </a:cxn>
                <a:cxn ang="T15">
                  <a:pos x="T6" y="T7"/>
                </a:cxn>
                <a:cxn ang="T16">
                  <a:pos x="T8" y="T9"/>
                </a:cxn>
                <a:cxn ang="T17">
                  <a:pos x="T10" y="T11"/>
                </a:cxn>
              </a:cxnLst>
              <a:rect l="T18" t="T19" r="T20" b="T21"/>
              <a:pathLst>
                <a:path w="1608" h="1103">
                  <a:moveTo>
                    <a:pt x="1608" y="1101"/>
                  </a:moveTo>
                  <a:lnTo>
                    <a:pt x="1608" y="0"/>
                  </a:lnTo>
                  <a:lnTo>
                    <a:pt x="0" y="0"/>
                  </a:lnTo>
                  <a:lnTo>
                    <a:pt x="0" y="1103"/>
                  </a:lnTo>
                  <a:lnTo>
                    <a:pt x="1608" y="1103"/>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grpSp>
          <p:nvGrpSpPr>
            <p:cNvPr id="8" name="Group 184"/>
            <p:cNvGrpSpPr>
              <a:grpSpLocks/>
            </p:cNvGrpSpPr>
            <p:nvPr/>
          </p:nvGrpSpPr>
          <p:grpSpPr bwMode="auto">
            <a:xfrm>
              <a:off x="4405" y="1925"/>
              <a:ext cx="1019" cy="894"/>
              <a:chOff x="2208" y="1920"/>
              <a:chExt cx="2130" cy="894"/>
            </a:xfrm>
          </p:grpSpPr>
          <p:sp>
            <p:nvSpPr>
              <p:cNvPr id="53383" name="Freeform 185"/>
              <p:cNvSpPr>
                <a:spLocks/>
              </p:cNvSpPr>
              <p:nvPr/>
            </p:nvSpPr>
            <p:spPr bwMode="auto">
              <a:xfrm>
                <a:off x="2208" y="2263"/>
                <a:ext cx="2130" cy="110"/>
              </a:xfrm>
              <a:custGeom>
                <a:avLst/>
                <a:gdLst>
                  <a:gd name="T0" fmla="*/ 11506 w 1608"/>
                  <a:gd name="T1" fmla="*/ 110 h 110"/>
                  <a:gd name="T2" fmla="*/ 11506 w 1608"/>
                  <a:gd name="T3" fmla="*/ 0 h 110"/>
                  <a:gd name="T4" fmla="*/ 0 w 1608"/>
                  <a:gd name="T5" fmla="*/ 0 h 110"/>
                  <a:gd name="T6" fmla="*/ 0 w 1608"/>
                  <a:gd name="T7" fmla="*/ 110 h 110"/>
                  <a:gd name="T8" fmla="*/ 11506 w 1608"/>
                  <a:gd name="T9" fmla="*/ 110 h 110"/>
                  <a:gd name="T10" fmla="*/ 11506 w 1608"/>
                  <a:gd name="T11" fmla="*/ 110 h 110"/>
                  <a:gd name="T12" fmla="*/ 0 60000 65536"/>
                  <a:gd name="T13" fmla="*/ 0 60000 65536"/>
                  <a:gd name="T14" fmla="*/ 0 60000 65536"/>
                  <a:gd name="T15" fmla="*/ 0 60000 65536"/>
                  <a:gd name="T16" fmla="*/ 0 60000 65536"/>
                  <a:gd name="T17" fmla="*/ 0 60000 65536"/>
                  <a:gd name="T18" fmla="*/ 0 w 1608"/>
                  <a:gd name="T19" fmla="*/ 0 h 110"/>
                  <a:gd name="T20" fmla="*/ 1608 w 1608"/>
                  <a:gd name="T21" fmla="*/ 110 h 110"/>
                </a:gdLst>
                <a:ahLst/>
                <a:cxnLst>
                  <a:cxn ang="T12">
                    <a:pos x="T0" y="T1"/>
                  </a:cxn>
                  <a:cxn ang="T13">
                    <a:pos x="T2" y="T3"/>
                  </a:cxn>
                  <a:cxn ang="T14">
                    <a:pos x="T4" y="T5"/>
                  </a:cxn>
                  <a:cxn ang="T15">
                    <a:pos x="T6" y="T7"/>
                  </a:cxn>
                  <a:cxn ang="T16">
                    <a:pos x="T8" y="T9"/>
                  </a:cxn>
                  <a:cxn ang="T17">
                    <a:pos x="T10" y="T11"/>
                  </a:cxn>
                </a:cxnLst>
                <a:rect l="T18" t="T19" r="T20" b="T21"/>
                <a:pathLst>
                  <a:path w="1608" h="110">
                    <a:moveTo>
                      <a:pt x="1608" y="110"/>
                    </a:moveTo>
                    <a:lnTo>
                      <a:pt x="1608" y="0"/>
                    </a:lnTo>
                    <a:lnTo>
                      <a:pt x="0" y="0"/>
                    </a:lnTo>
                    <a:lnTo>
                      <a:pt x="0" y="110"/>
                    </a:lnTo>
                    <a:lnTo>
                      <a:pt x="1608" y="110"/>
                    </a:lnTo>
                    <a:close/>
                  </a:path>
                </a:pathLst>
              </a:custGeom>
              <a:solidFill>
                <a:schemeClr val="hlink"/>
              </a:solidFill>
              <a:ln w="9525">
                <a:solidFill>
                  <a:schemeClr val="hlink"/>
                </a:solidFill>
                <a:round/>
                <a:headEnd/>
                <a:tailEnd/>
              </a:ln>
            </p:spPr>
            <p:txBody>
              <a:bodyPr>
                <a:prstTxWarp prst="textNoShape">
                  <a:avLst/>
                </a:prstTxWarp>
              </a:bodyPr>
              <a:lstStyle/>
              <a:p>
                <a:endParaRPr lang="en-US">
                  <a:latin typeface="Calibri" charset="0"/>
                </a:endParaRPr>
              </a:p>
            </p:txBody>
          </p:sp>
          <p:sp>
            <p:nvSpPr>
              <p:cNvPr id="53384" name="Freeform 186"/>
              <p:cNvSpPr>
                <a:spLocks/>
              </p:cNvSpPr>
              <p:nvPr/>
            </p:nvSpPr>
            <p:spPr bwMode="auto">
              <a:xfrm>
                <a:off x="2208" y="2263"/>
                <a:ext cx="2130" cy="110"/>
              </a:xfrm>
              <a:custGeom>
                <a:avLst/>
                <a:gdLst>
                  <a:gd name="T0" fmla="*/ 11506 w 1608"/>
                  <a:gd name="T1" fmla="*/ 110 h 110"/>
                  <a:gd name="T2" fmla="*/ 11506 w 1608"/>
                  <a:gd name="T3" fmla="*/ 0 h 110"/>
                  <a:gd name="T4" fmla="*/ 0 w 1608"/>
                  <a:gd name="T5" fmla="*/ 0 h 110"/>
                  <a:gd name="T6" fmla="*/ 0 w 1608"/>
                  <a:gd name="T7" fmla="*/ 110 h 110"/>
                  <a:gd name="T8" fmla="*/ 11506 w 1608"/>
                  <a:gd name="T9" fmla="*/ 110 h 110"/>
                  <a:gd name="T10" fmla="*/ 11506 w 1608"/>
                  <a:gd name="T11" fmla="*/ 110 h 110"/>
                  <a:gd name="T12" fmla="*/ 0 60000 65536"/>
                  <a:gd name="T13" fmla="*/ 0 60000 65536"/>
                  <a:gd name="T14" fmla="*/ 0 60000 65536"/>
                  <a:gd name="T15" fmla="*/ 0 60000 65536"/>
                  <a:gd name="T16" fmla="*/ 0 60000 65536"/>
                  <a:gd name="T17" fmla="*/ 0 60000 65536"/>
                  <a:gd name="T18" fmla="*/ 0 w 1608"/>
                  <a:gd name="T19" fmla="*/ 0 h 110"/>
                  <a:gd name="T20" fmla="*/ 1608 w 1608"/>
                  <a:gd name="T21" fmla="*/ 110 h 110"/>
                </a:gdLst>
                <a:ahLst/>
                <a:cxnLst>
                  <a:cxn ang="T12">
                    <a:pos x="T0" y="T1"/>
                  </a:cxn>
                  <a:cxn ang="T13">
                    <a:pos x="T2" y="T3"/>
                  </a:cxn>
                  <a:cxn ang="T14">
                    <a:pos x="T4" y="T5"/>
                  </a:cxn>
                  <a:cxn ang="T15">
                    <a:pos x="T6" y="T7"/>
                  </a:cxn>
                  <a:cxn ang="T16">
                    <a:pos x="T8" y="T9"/>
                  </a:cxn>
                  <a:cxn ang="T17">
                    <a:pos x="T10" y="T11"/>
                  </a:cxn>
                </a:cxnLst>
                <a:rect l="T18" t="T19" r="T20" b="T21"/>
                <a:pathLst>
                  <a:path w="1608" h="110">
                    <a:moveTo>
                      <a:pt x="1608" y="110"/>
                    </a:moveTo>
                    <a:lnTo>
                      <a:pt x="1608" y="0"/>
                    </a:lnTo>
                    <a:lnTo>
                      <a:pt x="0" y="0"/>
                    </a:lnTo>
                    <a:lnTo>
                      <a:pt x="0" y="110"/>
                    </a:lnTo>
                    <a:lnTo>
                      <a:pt x="1608" y="110"/>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85" name="Line 187"/>
              <p:cNvSpPr>
                <a:spLocks noChangeShapeType="1"/>
              </p:cNvSpPr>
              <p:nvPr/>
            </p:nvSpPr>
            <p:spPr bwMode="auto">
              <a:xfrm flipH="1">
                <a:off x="2208" y="1920"/>
                <a:ext cx="2130" cy="2"/>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86" name="Line 188"/>
              <p:cNvSpPr>
                <a:spLocks noChangeShapeType="1"/>
              </p:cNvSpPr>
              <p:nvPr/>
            </p:nvSpPr>
            <p:spPr bwMode="auto">
              <a:xfrm flipH="1">
                <a:off x="2208" y="2044"/>
                <a:ext cx="2130" cy="2"/>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87" name="Line 189"/>
              <p:cNvSpPr>
                <a:spLocks noChangeShapeType="1"/>
              </p:cNvSpPr>
              <p:nvPr/>
            </p:nvSpPr>
            <p:spPr bwMode="auto">
              <a:xfrm flipH="1">
                <a:off x="2208" y="2154"/>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88" name="Line 190"/>
              <p:cNvSpPr>
                <a:spLocks noChangeShapeType="1"/>
              </p:cNvSpPr>
              <p:nvPr/>
            </p:nvSpPr>
            <p:spPr bwMode="auto">
              <a:xfrm flipH="1">
                <a:off x="2208" y="237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89" name="Line 191"/>
              <p:cNvSpPr>
                <a:spLocks noChangeShapeType="1"/>
              </p:cNvSpPr>
              <p:nvPr/>
            </p:nvSpPr>
            <p:spPr bwMode="auto">
              <a:xfrm flipH="1">
                <a:off x="2208" y="248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90" name="Line 192"/>
              <p:cNvSpPr>
                <a:spLocks noChangeShapeType="1"/>
              </p:cNvSpPr>
              <p:nvPr/>
            </p:nvSpPr>
            <p:spPr bwMode="auto">
              <a:xfrm flipH="1">
                <a:off x="2208" y="259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91" name="Line 193"/>
              <p:cNvSpPr>
                <a:spLocks noChangeShapeType="1"/>
              </p:cNvSpPr>
              <p:nvPr/>
            </p:nvSpPr>
            <p:spPr bwMode="auto">
              <a:xfrm flipH="1">
                <a:off x="2208" y="270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92" name="Line 194"/>
              <p:cNvSpPr>
                <a:spLocks noChangeShapeType="1"/>
              </p:cNvSpPr>
              <p:nvPr/>
            </p:nvSpPr>
            <p:spPr bwMode="auto">
              <a:xfrm flipH="1">
                <a:off x="2208" y="2813"/>
                <a:ext cx="2130" cy="1"/>
              </a:xfrm>
              <a:prstGeom prst="line">
                <a:avLst/>
              </a:prstGeom>
              <a:noFill/>
              <a:ln w="20638">
                <a:solidFill>
                  <a:srgbClr val="000000"/>
                </a:solidFill>
                <a:round/>
                <a:headEnd/>
                <a:tailEnd/>
              </a:ln>
            </p:spPr>
            <p:txBody>
              <a:bodyPr>
                <a:prstTxWarp prst="textNoShape">
                  <a:avLst/>
                </a:prstTxWarp>
              </a:bodyPr>
              <a:lstStyle/>
              <a:p>
                <a:endParaRPr lang="en-US"/>
              </a:p>
            </p:txBody>
          </p:sp>
        </p:grpSp>
        <p:sp>
          <p:nvSpPr>
            <p:cNvPr id="53377" name="Line 195"/>
            <p:cNvSpPr>
              <a:spLocks noChangeShapeType="1"/>
            </p:cNvSpPr>
            <p:nvPr/>
          </p:nvSpPr>
          <p:spPr bwMode="auto">
            <a:xfrm>
              <a:off x="4480" y="1835"/>
              <a:ext cx="4" cy="1100"/>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78" name="Line 196"/>
            <p:cNvSpPr>
              <a:spLocks noChangeShapeType="1"/>
            </p:cNvSpPr>
            <p:nvPr/>
          </p:nvSpPr>
          <p:spPr bwMode="auto">
            <a:xfrm>
              <a:off x="4876" y="1824"/>
              <a:ext cx="1" cy="1106"/>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79" name="Text Box 197"/>
            <p:cNvSpPr txBox="1">
              <a:spLocks noChangeArrowheads="1"/>
            </p:cNvSpPr>
            <p:nvPr/>
          </p:nvSpPr>
          <p:spPr bwMode="auto">
            <a:xfrm>
              <a:off x="4993" y="1637"/>
              <a:ext cx="352"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Data</a:t>
              </a:r>
            </a:p>
          </p:txBody>
        </p:sp>
        <p:sp>
          <p:nvSpPr>
            <p:cNvPr id="53380" name="Text Box 198"/>
            <p:cNvSpPr txBox="1">
              <a:spLocks noChangeArrowheads="1"/>
            </p:cNvSpPr>
            <p:nvPr/>
          </p:nvSpPr>
          <p:spPr bwMode="auto">
            <a:xfrm>
              <a:off x="4512" y="1632"/>
              <a:ext cx="308"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Tag</a:t>
              </a:r>
            </a:p>
          </p:txBody>
        </p:sp>
        <p:sp>
          <p:nvSpPr>
            <p:cNvPr id="53381" name="Text Box 199"/>
            <p:cNvSpPr txBox="1">
              <a:spLocks noChangeArrowheads="1"/>
            </p:cNvSpPr>
            <p:nvPr/>
          </p:nvSpPr>
          <p:spPr bwMode="auto">
            <a:xfrm>
              <a:off x="4368" y="1632"/>
              <a:ext cx="191"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V</a:t>
              </a:r>
            </a:p>
          </p:txBody>
        </p:sp>
        <p:sp>
          <p:nvSpPr>
            <p:cNvPr id="53382" name="Text Box 200"/>
            <p:cNvSpPr txBox="1">
              <a:spLocks noChangeArrowheads="1"/>
            </p:cNvSpPr>
            <p:nvPr/>
          </p:nvSpPr>
          <p:spPr bwMode="auto">
            <a:xfrm>
              <a:off x="4128" y="1776"/>
              <a:ext cx="302" cy="1201"/>
            </a:xfrm>
            <a:prstGeom prst="rect">
              <a:avLst/>
            </a:prstGeom>
            <a:noFill/>
            <a:ln w="12700">
              <a:noFill/>
              <a:miter lim="800000"/>
              <a:headEnd/>
              <a:tailEnd/>
            </a:ln>
          </p:spPr>
          <p:txBody>
            <a:bodyPr wrap="none">
              <a:prstTxWarp prst="textNoShape">
                <a:avLst/>
              </a:prstTxWarp>
              <a:spAutoFit/>
            </a:bodyPr>
            <a:lstStyle/>
            <a:p>
              <a:pPr algn="r">
                <a:lnSpc>
                  <a:spcPct val="110000"/>
                </a:lnSpc>
              </a:pPr>
              <a:r>
                <a:rPr lang="en-US" sz="1200">
                  <a:latin typeface="Calibri" charset="0"/>
                </a:rPr>
                <a:t>0</a:t>
              </a:r>
            </a:p>
            <a:p>
              <a:pPr algn="r">
                <a:lnSpc>
                  <a:spcPct val="110000"/>
                </a:lnSpc>
              </a:pPr>
              <a:r>
                <a:rPr lang="en-US" sz="1200">
                  <a:latin typeface="Calibri" charset="0"/>
                </a:rPr>
                <a:t>1</a:t>
              </a:r>
            </a:p>
            <a:p>
              <a:pPr algn="r">
                <a:lnSpc>
                  <a:spcPct val="110000"/>
                </a:lnSpc>
              </a:pPr>
              <a:r>
                <a:rPr lang="en-US" sz="1200">
                  <a:latin typeface="Calibri" charset="0"/>
                </a:rPr>
                <a:t>2</a:t>
              </a:r>
            </a:p>
            <a:p>
              <a:pPr algn="r">
                <a:lnSpc>
                  <a:spcPct val="110000"/>
                </a:lnSpc>
              </a:pPr>
              <a:r>
                <a:rPr lang="en-US" sz="1200">
                  <a:latin typeface="Calibri" charset="0"/>
                </a:rPr>
                <a:t>.</a:t>
              </a:r>
            </a:p>
            <a:p>
              <a:pPr algn="r">
                <a:lnSpc>
                  <a:spcPct val="110000"/>
                </a:lnSpc>
              </a:pPr>
              <a:r>
                <a:rPr lang="en-US" sz="1200">
                  <a:latin typeface="Calibri" charset="0"/>
                </a:rPr>
                <a:t>.</a:t>
              </a:r>
            </a:p>
            <a:p>
              <a:pPr algn="r">
                <a:lnSpc>
                  <a:spcPct val="110000"/>
                </a:lnSpc>
              </a:pPr>
              <a:r>
                <a:rPr lang="en-US" sz="1200">
                  <a:latin typeface="Calibri" charset="0"/>
                </a:rPr>
                <a:t>.</a:t>
              </a:r>
            </a:p>
            <a:p>
              <a:pPr algn="r">
                <a:lnSpc>
                  <a:spcPct val="110000"/>
                </a:lnSpc>
              </a:pPr>
              <a:r>
                <a:rPr lang="en-US" sz="1200">
                  <a:latin typeface="Calibri" charset="0"/>
                </a:rPr>
                <a:t> 253</a:t>
              </a:r>
            </a:p>
            <a:p>
              <a:pPr algn="r">
                <a:lnSpc>
                  <a:spcPct val="110000"/>
                </a:lnSpc>
              </a:pPr>
              <a:r>
                <a:rPr lang="en-US" sz="1200">
                  <a:latin typeface="Calibri" charset="0"/>
                </a:rPr>
                <a:t> 254</a:t>
              </a:r>
            </a:p>
            <a:p>
              <a:pPr algn="r">
                <a:lnSpc>
                  <a:spcPct val="110000"/>
                </a:lnSpc>
              </a:pPr>
              <a:r>
                <a:rPr lang="en-US" sz="1200">
                  <a:latin typeface="Calibri" charset="0"/>
                </a:rPr>
                <a:t> 255</a:t>
              </a:r>
            </a:p>
          </p:txBody>
        </p:sp>
      </p:grpSp>
      <p:grpSp>
        <p:nvGrpSpPr>
          <p:cNvPr id="9" name="Group 258"/>
          <p:cNvGrpSpPr>
            <a:grpSpLocks/>
          </p:cNvGrpSpPr>
          <p:nvPr/>
        </p:nvGrpSpPr>
        <p:grpSpPr bwMode="auto">
          <a:xfrm>
            <a:off x="309567" y="1582738"/>
            <a:ext cx="2281246" cy="2963862"/>
            <a:chOff x="195" y="1110"/>
            <a:chExt cx="1437" cy="1867"/>
          </a:xfrm>
        </p:grpSpPr>
        <p:sp>
          <p:nvSpPr>
            <p:cNvPr id="53355" name="Text Box 77"/>
            <p:cNvSpPr txBox="1">
              <a:spLocks noChangeArrowheads="1"/>
            </p:cNvSpPr>
            <p:nvPr/>
          </p:nvSpPr>
          <p:spPr bwMode="auto">
            <a:xfrm>
              <a:off x="195" y="1110"/>
              <a:ext cx="593" cy="194"/>
            </a:xfrm>
            <a:prstGeom prst="rect">
              <a:avLst/>
            </a:prstGeom>
            <a:noFill/>
            <a:ln w="12700">
              <a:noFill/>
              <a:miter lim="800000"/>
              <a:headEnd/>
              <a:tailEnd/>
            </a:ln>
          </p:spPr>
          <p:txBody>
            <a:bodyPr wrap="none">
              <a:prstTxWarp prst="textNoShape">
                <a:avLst/>
              </a:prstTxWarp>
              <a:spAutoFit/>
            </a:bodyPr>
            <a:lstStyle/>
            <a:p>
              <a:r>
                <a:rPr lang="en-US" sz="1400" dirty="0">
                  <a:latin typeface="Calibri" charset="0"/>
                </a:rPr>
                <a:t>  </a:t>
              </a:r>
              <a:r>
                <a:rPr lang="en-US" sz="1400" dirty="0" smtClean="0">
                  <a:latin typeface="Calibri" charset="0"/>
                </a:rPr>
                <a:t>Set Index</a:t>
              </a:r>
              <a:endParaRPr lang="en-US" sz="1400" dirty="0">
                <a:latin typeface="Calibri" charset="0"/>
              </a:endParaRPr>
            </a:p>
          </p:txBody>
        </p:sp>
        <p:grpSp>
          <p:nvGrpSpPr>
            <p:cNvPr id="10" name="Group 201"/>
            <p:cNvGrpSpPr>
              <a:grpSpLocks/>
            </p:cNvGrpSpPr>
            <p:nvPr/>
          </p:nvGrpSpPr>
          <p:grpSpPr bwMode="auto">
            <a:xfrm>
              <a:off x="336" y="1632"/>
              <a:ext cx="1296" cy="1345"/>
              <a:chOff x="4128" y="1632"/>
              <a:chExt cx="1296" cy="1345"/>
            </a:xfrm>
          </p:grpSpPr>
          <p:sp>
            <p:nvSpPr>
              <p:cNvPr id="53357" name="Freeform 202"/>
              <p:cNvSpPr>
                <a:spLocks/>
              </p:cNvSpPr>
              <p:nvPr/>
            </p:nvSpPr>
            <p:spPr bwMode="auto">
              <a:xfrm>
                <a:off x="4405" y="1829"/>
                <a:ext cx="1019" cy="1103"/>
              </a:xfrm>
              <a:custGeom>
                <a:avLst/>
                <a:gdLst>
                  <a:gd name="T0" fmla="*/ 66 w 1608"/>
                  <a:gd name="T1" fmla="*/ 1101 h 1103"/>
                  <a:gd name="T2" fmla="*/ 66 w 1608"/>
                  <a:gd name="T3" fmla="*/ 0 h 1103"/>
                  <a:gd name="T4" fmla="*/ 0 w 1608"/>
                  <a:gd name="T5" fmla="*/ 0 h 1103"/>
                  <a:gd name="T6" fmla="*/ 0 w 1608"/>
                  <a:gd name="T7" fmla="*/ 1103 h 1103"/>
                  <a:gd name="T8" fmla="*/ 66 w 1608"/>
                  <a:gd name="T9" fmla="*/ 1103 h 1103"/>
                  <a:gd name="T10" fmla="*/ 66 w 1608"/>
                  <a:gd name="T11" fmla="*/ 1103 h 1103"/>
                  <a:gd name="T12" fmla="*/ 0 60000 65536"/>
                  <a:gd name="T13" fmla="*/ 0 60000 65536"/>
                  <a:gd name="T14" fmla="*/ 0 60000 65536"/>
                  <a:gd name="T15" fmla="*/ 0 60000 65536"/>
                  <a:gd name="T16" fmla="*/ 0 60000 65536"/>
                  <a:gd name="T17" fmla="*/ 0 60000 65536"/>
                  <a:gd name="T18" fmla="*/ 0 w 1608"/>
                  <a:gd name="T19" fmla="*/ 0 h 1103"/>
                  <a:gd name="T20" fmla="*/ 1608 w 1608"/>
                  <a:gd name="T21" fmla="*/ 1103 h 1103"/>
                </a:gdLst>
                <a:ahLst/>
                <a:cxnLst>
                  <a:cxn ang="T12">
                    <a:pos x="T0" y="T1"/>
                  </a:cxn>
                  <a:cxn ang="T13">
                    <a:pos x="T2" y="T3"/>
                  </a:cxn>
                  <a:cxn ang="T14">
                    <a:pos x="T4" y="T5"/>
                  </a:cxn>
                  <a:cxn ang="T15">
                    <a:pos x="T6" y="T7"/>
                  </a:cxn>
                  <a:cxn ang="T16">
                    <a:pos x="T8" y="T9"/>
                  </a:cxn>
                  <a:cxn ang="T17">
                    <a:pos x="T10" y="T11"/>
                  </a:cxn>
                </a:cxnLst>
                <a:rect l="T18" t="T19" r="T20" b="T21"/>
                <a:pathLst>
                  <a:path w="1608" h="1103">
                    <a:moveTo>
                      <a:pt x="1608" y="1101"/>
                    </a:moveTo>
                    <a:lnTo>
                      <a:pt x="1608" y="0"/>
                    </a:lnTo>
                    <a:lnTo>
                      <a:pt x="0" y="0"/>
                    </a:lnTo>
                    <a:lnTo>
                      <a:pt x="0" y="1103"/>
                    </a:lnTo>
                    <a:lnTo>
                      <a:pt x="1608" y="1103"/>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grpSp>
            <p:nvGrpSpPr>
              <p:cNvPr id="11" name="Group 203"/>
              <p:cNvGrpSpPr>
                <a:grpSpLocks/>
              </p:cNvGrpSpPr>
              <p:nvPr/>
            </p:nvGrpSpPr>
            <p:grpSpPr bwMode="auto">
              <a:xfrm>
                <a:off x="4405" y="1925"/>
                <a:ext cx="1019" cy="894"/>
                <a:chOff x="2208" y="1920"/>
                <a:chExt cx="2130" cy="894"/>
              </a:xfrm>
            </p:grpSpPr>
            <p:sp>
              <p:nvSpPr>
                <p:cNvPr id="53365" name="Freeform 204"/>
                <p:cNvSpPr>
                  <a:spLocks/>
                </p:cNvSpPr>
                <p:nvPr/>
              </p:nvSpPr>
              <p:spPr bwMode="auto">
                <a:xfrm>
                  <a:off x="2208" y="2263"/>
                  <a:ext cx="2130" cy="110"/>
                </a:xfrm>
                <a:custGeom>
                  <a:avLst/>
                  <a:gdLst>
                    <a:gd name="T0" fmla="*/ 11506 w 1608"/>
                    <a:gd name="T1" fmla="*/ 110 h 110"/>
                    <a:gd name="T2" fmla="*/ 11506 w 1608"/>
                    <a:gd name="T3" fmla="*/ 0 h 110"/>
                    <a:gd name="T4" fmla="*/ 0 w 1608"/>
                    <a:gd name="T5" fmla="*/ 0 h 110"/>
                    <a:gd name="T6" fmla="*/ 0 w 1608"/>
                    <a:gd name="T7" fmla="*/ 110 h 110"/>
                    <a:gd name="T8" fmla="*/ 11506 w 1608"/>
                    <a:gd name="T9" fmla="*/ 110 h 110"/>
                    <a:gd name="T10" fmla="*/ 11506 w 1608"/>
                    <a:gd name="T11" fmla="*/ 110 h 110"/>
                    <a:gd name="T12" fmla="*/ 0 60000 65536"/>
                    <a:gd name="T13" fmla="*/ 0 60000 65536"/>
                    <a:gd name="T14" fmla="*/ 0 60000 65536"/>
                    <a:gd name="T15" fmla="*/ 0 60000 65536"/>
                    <a:gd name="T16" fmla="*/ 0 60000 65536"/>
                    <a:gd name="T17" fmla="*/ 0 60000 65536"/>
                    <a:gd name="T18" fmla="*/ 0 w 1608"/>
                    <a:gd name="T19" fmla="*/ 0 h 110"/>
                    <a:gd name="T20" fmla="*/ 1608 w 1608"/>
                    <a:gd name="T21" fmla="*/ 110 h 110"/>
                  </a:gdLst>
                  <a:ahLst/>
                  <a:cxnLst>
                    <a:cxn ang="T12">
                      <a:pos x="T0" y="T1"/>
                    </a:cxn>
                    <a:cxn ang="T13">
                      <a:pos x="T2" y="T3"/>
                    </a:cxn>
                    <a:cxn ang="T14">
                      <a:pos x="T4" y="T5"/>
                    </a:cxn>
                    <a:cxn ang="T15">
                      <a:pos x="T6" y="T7"/>
                    </a:cxn>
                    <a:cxn ang="T16">
                      <a:pos x="T8" y="T9"/>
                    </a:cxn>
                    <a:cxn ang="T17">
                      <a:pos x="T10" y="T11"/>
                    </a:cxn>
                  </a:cxnLst>
                  <a:rect l="T18" t="T19" r="T20" b="T21"/>
                  <a:pathLst>
                    <a:path w="1608" h="110">
                      <a:moveTo>
                        <a:pt x="1608" y="110"/>
                      </a:moveTo>
                      <a:lnTo>
                        <a:pt x="1608" y="0"/>
                      </a:lnTo>
                      <a:lnTo>
                        <a:pt x="0" y="0"/>
                      </a:lnTo>
                      <a:lnTo>
                        <a:pt x="0" y="110"/>
                      </a:lnTo>
                      <a:lnTo>
                        <a:pt x="1608" y="110"/>
                      </a:lnTo>
                      <a:close/>
                    </a:path>
                  </a:pathLst>
                </a:custGeom>
                <a:solidFill>
                  <a:schemeClr val="hlink"/>
                </a:solidFill>
                <a:ln w="9525">
                  <a:solidFill>
                    <a:schemeClr val="hlink"/>
                  </a:solidFill>
                  <a:round/>
                  <a:headEnd/>
                  <a:tailEnd/>
                </a:ln>
              </p:spPr>
              <p:txBody>
                <a:bodyPr>
                  <a:prstTxWarp prst="textNoShape">
                    <a:avLst/>
                  </a:prstTxWarp>
                </a:bodyPr>
                <a:lstStyle/>
                <a:p>
                  <a:endParaRPr lang="en-US">
                    <a:latin typeface="Calibri" charset="0"/>
                  </a:endParaRPr>
                </a:p>
              </p:txBody>
            </p:sp>
            <p:sp>
              <p:nvSpPr>
                <p:cNvPr id="53366" name="Freeform 205"/>
                <p:cNvSpPr>
                  <a:spLocks/>
                </p:cNvSpPr>
                <p:nvPr/>
              </p:nvSpPr>
              <p:spPr bwMode="auto">
                <a:xfrm>
                  <a:off x="2208" y="2263"/>
                  <a:ext cx="2130" cy="110"/>
                </a:xfrm>
                <a:custGeom>
                  <a:avLst/>
                  <a:gdLst>
                    <a:gd name="T0" fmla="*/ 11506 w 1608"/>
                    <a:gd name="T1" fmla="*/ 110 h 110"/>
                    <a:gd name="T2" fmla="*/ 11506 w 1608"/>
                    <a:gd name="T3" fmla="*/ 0 h 110"/>
                    <a:gd name="T4" fmla="*/ 0 w 1608"/>
                    <a:gd name="T5" fmla="*/ 0 h 110"/>
                    <a:gd name="T6" fmla="*/ 0 w 1608"/>
                    <a:gd name="T7" fmla="*/ 110 h 110"/>
                    <a:gd name="T8" fmla="*/ 11506 w 1608"/>
                    <a:gd name="T9" fmla="*/ 110 h 110"/>
                    <a:gd name="T10" fmla="*/ 11506 w 1608"/>
                    <a:gd name="T11" fmla="*/ 110 h 110"/>
                    <a:gd name="T12" fmla="*/ 0 60000 65536"/>
                    <a:gd name="T13" fmla="*/ 0 60000 65536"/>
                    <a:gd name="T14" fmla="*/ 0 60000 65536"/>
                    <a:gd name="T15" fmla="*/ 0 60000 65536"/>
                    <a:gd name="T16" fmla="*/ 0 60000 65536"/>
                    <a:gd name="T17" fmla="*/ 0 60000 65536"/>
                    <a:gd name="T18" fmla="*/ 0 w 1608"/>
                    <a:gd name="T19" fmla="*/ 0 h 110"/>
                    <a:gd name="T20" fmla="*/ 1608 w 1608"/>
                    <a:gd name="T21" fmla="*/ 110 h 110"/>
                  </a:gdLst>
                  <a:ahLst/>
                  <a:cxnLst>
                    <a:cxn ang="T12">
                      <a:pos x="T0" y="T1"/>
                    </a:cxn>
                    <a:cxn ang="T13">
                      <a:pos x="T2" y="T3"/>
                    </a:cxn>
                    <a:cxn ang="T14">
                      <a:pos x="T4" y="T5"/>
                    </a:cxn>
                    <a:cxn ang="T15">
                      <a:pos x="T6" y="T7"/>
                    </a:cxn>
                    <a:cxn ang="T16">
                      <a:pos x="T8" y="T9"/>
                    </a:cxn>
                    <a:cxn ang="T17">
                      <a:pos x="T10" y="T11"/>
                    </a:cxn>
                  </a:cxnLst>
                  <a:rect l="T18" t="T19" r="T20" b="T21"/>
                  <a:pathLst>
                    <a:path w="1608" h="110">
                      <a:moveTo>
                        <a:pt x="1608" y="110"/>
                      </a:moveTo>
                      <a:lnTo>
                        <a:pt x="1608" y="0"/>
                      </a:lnTo>
                      <a:lnTo>
                        <a:pt x="0" y="0"/>
                      </a:lnTo>
                      <a:lnTo>
                        <a:pt x="0" y="110"/>
                      </a:lnTo>
                      <a:lnTo>
                        <a:pt x="1608" y="110"/>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67" name="Line 206"/>
                <p:cNvSpPr>
                  <a:spLocks noChangeShapeType="1"/>
                </p:cNvSpPr>
                <p:nvPr/>
              </p:nvSpPr>
              <p:spPr bwMode="auto">
                <a:xfrm flipH="1">
                  <a:off x="2208" y="1920"/>
                  <a:ext cx="2130" cy="2"/>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68" name="Line 207"/>
                <p:cNvSpPr>
                  <a:spLocks noChangeShapeType="1"/>
                </p:cNvSpPr>
                <p:nvPr/>
              </p:nvSpPr>
              <p:spPr bwMode="auto">
                <a:xfrm flipH="1">
                  <a:off x="2208" y="2044"/>
                  <a:ext cx="2130" cy="2"/>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69" name="Line 208"/>
                <p:cNvSpPr>
                  <a:spLocks noChangeShapeType="1"/>
                </p:cNvSpPr>
                <p:nvPr/>
              </p:nvSpPr>
              <p:spPr bwMode="auto">
                <a:xfrm flipH="1">
                  <a:off x="2208" y="2154"/>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70" name="Line 209"/>
                <p:cNvSpPr>
                  <a:spLocks noChangeShapeType="1"/>
                </p:cNvSpPr>
                <p:nvPr/>
              </p:nvSpPr>
              <p:spPr bwMode="auto">
                <a:xfrm flipH="1">
                  <a:off x="2208" y="237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71" name="Line 210"/>
                <p:cNvSpPr>
                  <a:spLocks noChangeShapeType="1"/>
                </p:cNvSpPr>
                <p:nvPr/>
              </p:nvSpPr>
              <p:spPr bwMode="auto">
                <a:xfrm flipH="1">
                  <a:off x="2208" y="248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72" name="Line 211"/>
                <p:cNvSpPr>
                  <a:spLocks noChangeShapeType="1"/>
                </p:cNvSpPr>
                <p:nvPr/>
              </p:nvSpPr>
              <p:spPr bwMode="auto">
                <a:xfrm flipH="1">
                  <a:off x="2208" y="259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73" name="Line 212"/>
                <p:cNvSpPr>
                  <a:spLocks noChangeShapeType="1"/>
                </p:cNvSpPr>
                <p:nvPr/>
              </p:nvSpPr>
              <p:spPr bwMode="auto">
                <a:xfrm flipH="1">
                  <a:off x="2208" y="2703"/>
                  <a:ext cx="2130" cy="1"/>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74" name="Line 213"/>
                <p:cNvSpPr>
                  <a:spLocks noChangeShapeType="1"/>
                </p:cNvSpPr>
                <p:nvPr/>
              </p:nvSpPr>
              <p:spPr bwMode="auto">
                <a:xfrm flipH="1">
                  <a:off x="2208" y="2813"/>
                  <a:ext cx="2130" cy="1"/>
                </a:xfrm>
                <a:prstGeom prst="line">
                  <a:avLst/>
                </a:prstGeom>
                <a:noFill/>
                <a:ln w="20638">
                  <a:solidFill>
                    <a:srgbClr val="000000"/>
                  </a:solidFill>
                  <a:round/>
                  <a:headEnd/>
                  <a:tailEnd/>
                </a:ln>
              </p:spPr>
              <p:txBody>
                <a:bodyPr>
                  <a:prstTxWarp prst="textNoShape">
                    <a:avLst/>
                  </a:prstTxWarp>
                </a:bodyPr>
                <a:lstStyle/>
                <a:p>
                  <a:endParaRPr lang="en-US"/>
                </a:p>
              </p:txBody>
            </p:sp>
          </p:grpSp>
          <p:sp>
            <p:nvSpPr>
              <p:cNvPr id="53359" name="Line 214"/>
              <p:cNvSpPr>
                <a:spLocks noChangeShapeType="1"/>
              </p:cNvSpPr>
              <p:nvPr/>
            </p:nvSpPr>
            <p:spPr bwMode="auto">
              <a:xfrm>
                <a:off x="4480" y="1835"/>
                <a:ext cx="4" cy="1100"/>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60" name="Line 215"/>
              <p:cNvSpPr>
                <a:spLocks noChangeShapeType="1"/>
              </p:cNvSpPr>
              <p:nvPr/>
            </p:nvSpPr>
            <p:spPr bwMode="auto">
              <a:xfrm>
                <a:off x="4876" y="1824"/>
                <a:ext cx="1" cy="1106"/>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61" name="Text Box 216"/>
              <p:cNvSpPr txBox="1">
                <a:spLocks noChangeArrowheads="1"/>
              </p:cNvSpPr>
              <p:nvPr/>
            </p:nvSpPr>
            <p:spPr bwMode="auto">
              <a:xfrm>
                <a:off x="4993" y="1637"/>
                <a:ext cx="352"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Data</a:t>
                </a:r>
              </a:p>
            </p:txBody>
          </p:sp>
          <p:sp>
            <p:nvSpPr>
              <p:cNvPr id="53362" name="Text Box 217"/>
              <p:cNvSpPr txBox="1">
                <a:spLocks noChangeArrowheads="1"/>
              </p:cNvSpPr>
              <p:nvPr/>
            </p:nvSpPr>
            <p:spPr bwMode="auto">
              <a:xfrm>
                <a:off x="4512" y="1632"/>
                <a:ext cx="308"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Tag</a:t>
                </a:r>
              </a:p>
            </p:txBody>
          </p:sp>
          <p:sp>
            <p:nvSpPr>
              <p:cNvPr id="53363" name="Text Box 218"/>
              <p:cNvSpPr txBox="1">
                <a:spLocks noChangeArrowheads="1"/>
              </p:cNvSpPr>
              <p:nvPr/>
            </p:nvSpPr>
            <p:spPr bwMode="auto">
              <a:xfrm>
                <a:off x="4368" y="1632"/>
                <a:ext cx="191"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V</a:t>
                </a:r>
              </a:p>
            </p:txBody>
          </p:sp>
          <p:sp>
            <p:nvSpPr>
              <p:cNvPr id="53364" name="Text Box 219"/>
              <p:cNvSpPr txBox="1">
                <a:spLocks noChangeArrowheads="1"/>
              </p:cNvSpPr>
              <p:nvPr/>
            </p:nvSpPr>
            <p:spPr bwMode="auto">
              <a:xfrm>
                <a:off x="4128" y="1776"/>
                <a:ext cx="302" cy="1201"/>
              </a:xfrm>
              <a:prstGeom prst="rect">
                <a:avLst/>
              </a:prstGeom>
              <a:noFill/>
              <a:ln w="12700">
                <a:noFill/>
                <a:miter lim="800000"/>
                <a:headEnd/>
                <a:tailEnd/>
              </a:ln>
            </p:spPr>
            <p:txBody>
              <a:bodyPr wrap="none">
                <a:prstTxWarp prst="textNoShape">
                  <a:avLst/>
                </a:prstTxWarp>
                <a:spAutoFit/>
              </a:bodyPr>
              <a:lstStyle/>
              <a:p>
                <a:pPr algn="r">
                  <a:lnSpc>
                    <a:spcPct val="110000"/>
                  </a:lnSpc>
                </a:pPr>
                <a:r>
                  <a:rPr lang="en-US" sz="1200">
                    <a:latin typeface="Calibri" charset="0"/>
                  </a:rPr>
                  <a:t>0</a:t>
                </a:r>
              </a:p>
              <a:p>
                <a:pPr algn="r">
                  <a:lnSpc>
                    <a:spcPct val="110000"/>
                  </a:lnSpc>
                </a:pPr>
                <a:r>
                  <a:rPr lang="en-US" sz="1200">
                    <a:latin typeface="Calibri" charset="0"/>
                  </a:rPr>
                  <a:t>1</a:t>
                </a:r>
              </a:p>
              <a:p>
                <a:pPr algn="r">
                  <a:lnSpc>
                    <a:spcPct val="110000"/>
                  </a:lnSpc>
                </a:pPr>
                <a:r>
                  <a:rPr lang="en-US" sz="1200">
                    <a:latin typeface="Calibri" charset="0"/>
                  </a:rPr>
                  <a:t>2</a:t>
                </a:r>
              </a:p>
              <a:p>
                <a:pPr algn="r">
                  <a:lnSpc>
                    <a:spcPct val="110000"/>
                  </a:lnSpc>
                </a:pPr>
                <a:r>
                  <a:rPr lang="en-US" sz="1200">
                    <a:latin typeface="Calibri" charset="0"/>
                  </a:rPr>
                  <a:t>.</a:t>
                </a:r>
              </a:p>
              <a:p>
                <a:pPr algn="r">
                  <a:lnSpc>
                    <a:spcPct val="110000"/>
                  </a:lnSpc>
                </a:pPr>
                <a:r>
                  <a:rPr lang="en-US" sz="1200">
                    <a:latin typeface="Calibri" charset="0"/>
                  </a:rPr>
                  <a:t>.</a:t>
                </a:r>
              </a:p>
              <a:p>
                <a:pPr algn="r">
                  <a:lnSpc>
                    <a:spcPct val="110000"/>
                  </a:lnSpc>
                </a:pPr>
                <a:r>
                  <a:rPr lang="en-US" sz="1200">
                    <a:latin typeface="Calibri" charset="0"/>
                  </a:rPr>
                  <a:t>.</a:t>
                </a:r>
              </a:p>
              <a:p>
                <a:pPr algn="r">
                  <a:lnSpc>
                    <a:spcPct val="110000"/>
                  </a:lnSpc>
                </a:pPr>
                <a:r>
                  <a:rPr lang="en-US" sz="1200">
                    <a:latin typeface="Calibri" charset="0"/>
                  </a:rPr>
                  <a:t> 253</a:t>
                </a:r>
              </a:p>
              <a:p>
                <a:pPr algn="r">
                  <a:lnSpc>
                    <a:spcPct val="110000"/>
                  </a:lnSpc>
                </a:pPr>
                <a:r>
                  <a:rPr lang="en-US" sz="1200">
                    <a:latin typeface="Calibri" charset="0"/>
                  </a:rPr>
                  <a:t> 254</a:t>
                </a:r>
              </a:p>
              <a:p>
                <a:pPr algn="r">
                  <a:lnSpc>
                    <a:spcPct val="110000"/>
                  </a:lnSpc>
                </a:pPr>
                <a:r>
                  <a:rPr lang="en-US" sz="1200">
                    <a:latin typeface="Calibri" charset="0"/>
                  </a:rPr>
                  <a:t> 255</a:t>
                </a:r>
              </a:p>
            </p:txBody>
          </p:sp>
        </p:grpSp>
      </p:grpSp>
      <p:grpSp>
        <p:nvGrpSpPr>
          <p:cNvPr id="12" name="Group 250"/>
          <p:cNvGrpSpPr>
            <a:grpSpLocks/>
          </p:cNvGrpSpPr>
          <p:nvPr/>
        </p:nvGrpSpPr>
        <p:grpSpPr bwMode="auto">
          <a:xfrm>
            <a:off x="533400" y="1752600"/>
            <a:ext cx="5006975" cy="1752600"/>
            <a:chOff x="384" y="1200"/>
            <a:chExt cx="3154" cy="1104"/>
          </a:xfrm>
        </p:grpSpPr>
        <p:sp>
          <p:nvSpPr>
            <p:cNvPr id="53348" name="Line 20"/>
            <p:cNvSpPr>
              <a:spLocks noChangeShapeType="1"/>
            </p:cNvSpPr>
            <p:nvPr/>
          </p:nvSpPr>
          <p:spPr bwMode="auto">
            <a:xfrm>
              <a:off x="3282" y="1291"/>
              <a:ext cx="148" cy="57"/>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49" name="Text Box 22"/>
            <p:cNvSpPr txBox="1">
              <a:spLocks noChangeArrowheads="1"/>
            </p:cNvSpPr>
            <p:nvPr/>
          </p:nvSpPr>
          <p:spPr bwMode="auto">
            <a:xfrm>
              <a:off x="3360" y="1248"/>
              <a:ext cx="178"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8</a:t>
              </a:r>
            </a:p>
          </p:txBody>
        </p:sp>
        <p:sp>
          <p:nvSpPr>
            <p:cNvPr id="53350" name="Text Box 23"/>
            <p:cNvSpPr txBox="1">
              <a:spLocks noChangeArrowheads="1"/>
            </p:cNvSpPr>
            <p:nvPr/>
          </p:nvSpPr>
          <p:spPr bwMode="auto">
            <a:xfrm>
              <a:off x="2754" y="1370"/>
              <a:ext cx="429" cy="212"/>
            </a:xfrm>
            <a:prstGeom prst="rect">
              <a:avLst/>
            </a:prstGeom>
            <a:noFill/>
            <a:ln w="12700">
              <a:noFill/>
              <a:miter lim="800000"/>
              <a:headEnd/>
              <a:tailEnd/>
            </a:ln>
          </p:spPr>
          <p:txBody>
            <a:bodyPr wrap="none">
              <a:prstTxWarp prst="textNoShape">
                <a:avLst/>
              </a:prstTxWarp>
              <a:spAutoFit/>
            </a:bodyPr>
            <a:lstStyle/>
            <a:p>
              <a:r>
                <a:rPr lang="en-US" sz="1600">
                  <a:latin typeface="Calibri" charset="0"/>
                </a:rPr>
                <a:t>Index</a:t>
              </a:r>
            </a:p>
          </p:txBody>
        </p:sp>
        <p:sp>
          <p:nvSpPr>
            <p:cNvPr id="53351" name="Line 244"/>
            <p:cNvSpPr>
              <a:spLocks noChangeShapeType="1"/>
            </p:cNvSpPr>
            <p:nvPr/>
          </p:nvSpPr>
          <p:spPr bwMode="auto">
            <a:xfrm>
              <a:off x="3360" y="1200"/>
              <a:ext cx="0" cy="384"/>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352" name="Line 245"/>
            <p:cNvSpPr>
              <a:spLocks noChangeShapeType="1"/>
            </p:cNvSpPr>
            <p:nvPr/>
          </p:nvSpPr>
          <p:spPr bwMode="auto">
            <a:xfrm>
              <a:off x="384" y="1584"/>
              <a:ext cx="2976" cy="0"/>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353" name="Line 246"/>
            <p:cNvSpPr>
              <a:spLocks noChangeShapeType="1"/>
            </p:cNvSpPr>
            <p:nvPr/>
          </p:nvSpPr>
          <p:spPr bwMode="auto">
            <a:xfrm>
              <a:off x="384" y="1584"/>
              <a:ext cx="0" cy="720"/>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354" name="Line 247"/>
            <p:cNvSpPr>
              <a:spLocks noChangeShapeType="1"/>
            </p:cNvSpPr>
            <p:nvPr/>
          </p:nvSpPr>
          <p:spPr bwMode="auto">
            <a:xfrm>
              <a:off x="384" y="2304"/>
              <a:ext cx="240" cy="0"/>
            </a:xfrm>
            <a:prstGeom prst="line">
              <a:avLst/>
            </a:prstGeom>
            <a:noFill/>
            <a:ln w="28575">
              <a:solidFill>
                <a:schemeClr val="tx1"/>
              </a:solidFill>
              <a:round/>
              <a:headEnd/>
              <a:tailEnd type="triangle" w="med" len="med"/>
            </a:ln>
          </p:spPr>
          <p:txBody>
            <a:bodyPr>
              <a:prstTxWarp prst="textNoShape">
                <a:avLst/>
              </a:prstTxWarp>
            </a:bodyPr>
            <a:lstStyle/>
            <a:p>
              <a:endParaRPr lang="en-US"/>
            </a:p>
          </p:txBody>
        </p:sp>
      </p:grpSp>
      <p:grpSp>
        <p:nvGrpSpPr>
          <p:cNvPr id="13" name="Group 284"/>
          <p:cNvGrpSpPr>
            <a:grpSpLocks/>
          </p:cNvGrpSpPr>
          <p:nvPr/>
        </p:nvGrpSpPr>
        <p:grpSpPr bwMode="auto">
          <a:xfrm>
            <a:off x="381000" y="1752600"/>
            <a:ext cx="7194550" cy="3657600"/>
            <a:chOff x="240" y="1056"/>
            <a:chExt cx="4532" cy="2304"/>
          </a:xfrm>
        </p:grpSpPr>
        <p:sp>
          <p:nvSpPr>
            <p:cNvPr id="53309" name="Text Box 14"/>
            <p:cNvSpPr txBox="1">
              <a:spLocks noChangeArrowheads="1"/>
            </p:cNvSpPr>
            <p:nvPr/>
          </p:nvSpPr>
          <p:spPr bwMode="auto">
            <a:xfrm>
              <a:off x="2592" y="1056"/>
              <a:ext cx="240" cy="192"/>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22</a:t>
              </a:r>
            </a:p>
          </p:txBody>
        </p:sp>
        <p:sp>
          <p:nvSpPr>
            <p:cNvPr id="53310" name="Line 16"/>
            <p:cNvSpPr>
              <a:spLocks noChangeShapeType="1"/>
            </p:cNvSpPr>
            <p:nvPr/>
          </p:nvSpPr>
          <p:spPr bwMode="auto">
            <a:xfrm>
              <a:off x="2544" y="1152"/>
              <a:ext cx="145" cy="55"/>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311" name="Text Box 18"/>
            <p:cNvSpPr txBox="1">
              <a:spLocks noChangeArrowheads="1"/>
            </p:cNvSpPr>
            <p:nvPr/>
          </p:nvSpPr>
          <p:spPr bwMode="auto">
            <a:xfrm>
              <a:off x="1296" y="1056"/>
              <a:ext cx="336" cy="212"/>
            </a:xfrm>
            <a:prstGeom prst="rect">
              <a:avLst/>
            </a:prstGeom>
            <a:noFill/>
            <a:ln w="12700">
              <a:noFill/>
              <a:miter lim="800000"/>
              <a:headEnd/>
              <a:tailEnd/>
            </a:ln>
          </p:spPr>
          <p:txBody>
            <a:bodyPr wrap="none">
              <a:prstTxWarp prst="textNoShape">
                <a:avLst/>
              </a:prstTxWarp>
              <a:spAutoFit/>
            </a:bodyPr>
            <a:lstStyle/>
            <a:p>
              <a:r>
                <a:rPr lang="en-US" sz="1600">
                  <a:latin typeface="Calibri" charset="0"/>
                </a:rPr>
                <a:t>Tag</a:t>
              </a:r>
            </a:p>
          </p:txBody>
        </p:sp>
        <p:grpSp>
          <p:nvGrpSpPr>
            <p:cNvPr id="14" name="Group 259"/>
            <p:cNvGrpSpPr>
              <a:grpSpLocks/>
            </p:cNvGrpSpPr>
            <p:nvPr/>
          </p:nvGrpSpPr>
          <p:grpSpPr bwMode="auto">
            <a:xfrm>
              <a:off x="240" y="1056"/>
              <a:ext cx="4532" cy="2304"/>
              <a:chOff x="240" y="1200"/>
              <a:chExt cx="4532" cy="2304"/>
            </a:xfrm>
          </p:grpSpPr>
          <p:grpSp>
            <p:nvGrpSpPr>
              <p:cNvPr id="15" name="Group 222"/>
              <p:cNvGrpSpPr>
                <a:grpSpLocks/>
              </p:cNvGrpSpPr>
              <p:nvPr/>
            </p:nvGrpSpPr>
            <p:grpSpPr bwMode="auto">
              <a:xfrm>
                <a:off x="624" y="2304"/>
                <a:ext cx="404" cy="1200"/>
                <a:chOff x="624" y="2304"/>
                <a:chExt cx="404" cy="1200"/>
              </a:xfrm>
            </p:grpSpPr>
            <p:sp>
              <p:nvSpPr>
                <p:cNvPr id="53342" name="Freeform 5"/>
                <p:cNvSpPr>
                  <a:spLocks/>
                </p:cNvSpPr>
                <p:nvPr/>
              </p:nvSpPr>
              <p:spPr bwMode="auto">
                <a:xfrm>
                  <a:off x="624" y="3342"/>
                  <a:ext cx="158" cy="162"/>
                </a:xfrm>
                <a:custGeom>
                  <a:avLst/>
                  <a:gdLst>
                    <a:gd name="T0" fmla="*/ 0 w 222"/>
                    <a:gd name="T1" fmla="*/ 66 h 172"/>
                    <a:gd name="T2" fmla="*/ 1 w 222"/>
                    <a:gd name="T3" fmla="*/ 74 h 172"/>
                    <a:gd name="T4" fmla="*/ 1 w 222"/>
                    <a:gd name="T5" fmla="*/ 83 h 172"/>
                    <a:gd name="T6" fmla="*/ 1 w 222"/>
                    <a:gd name="T7" fmla="*/ 88 h 172"/>
                    <a:gd name="T8" fmla="*/ 2 w 222"/>
                    <a:gd name="T9" fmla="*/ 94 h 172"/>
                    <a:gd name="T10" fmla="*/ 3 w 222"/>
                    <a:gd name="T11" fmla="*/ 100 h 172"/>
                    <a:gd name="T12" fmla="*/ 4 w 222"/>
                    <a:gd name="T13" fmla="*/ 104 h 172"/>
                    <a:gd name="T14" fmla="*/ 6 w 222"/>
                    <a:gd name="T15" fmla="*/ 108 h 172"/>
                    <a:gd name="T16" fmla="*/ 7 w 222"/>
                    <a:gd name="T17" fmla="*/ 111 h 172"/>
                    <a:gd name="T18" fmla="*/ 9 w 222"/>
                    <a:gd name="T19" fmla="*/ 114 h 172"/>
                    <a:gd name="T20" fmla="*/ 10 w 222"/>
                    <a:gd name="T21" fmla="*/ 114 h 172"/>
                    <a:gd name="T22" fmla="*/ 11 w 222"/>
                    <a:gd name="T23" fmla="*/ 114 h 172"/>
                    <a:gd name="T24" fmla="*/ 14 w 222"/>
                    <a:gd name="T25" fmla="*/ 111 h 172"/>
                    <a:gd name="T26" fmla="*/ 15 w 222"/>
                    <a:gd name="T27" fmla="*/ 108 h 172"/>
                    <a:gd name="T28" fmla="*/ 16 w 222"/>
                    <a:gd name="T29" fmla="*/ 104 h 172"/>
                    <a:gd name="T30" fmla="*/ 17 w 222"/>
                    <a:gd name="T31" fmla="*/ 100 h 172"/>
                    <a:gd name="T32" fmla="*/ 19 w 222"/>
                    <a:gd name="T33" fmla="*/ 94 h 172"/>
                    <a:gd name="T34" fmla="*/ 19 w 222"/>
                    <a:gd name="T35" fmla="*/ 88 h 172"/>
                    <a:gd name="T36" fmla="*/ 20 w 222"/>
                    <a:gd name="T37" fmla="*/ 83 h 172"/>
                    <a:gd name="T38" fmla="*/ 21 w 222"/>
                    <a:gd name="T39" fmla="*/ 74 h 172"/>
                    <a:gd name="T40" fmla="*/ 21 w 222"/>
                    <a:gd name="T41" fmla="*/ 69 h 172"/>
                    <a:gd name="T42" fmla="*/ 21 w 222"/>
                    <a:gd name="T43" fmla="*/ 0 h 172"/>
                    <a:gd name="T44" fmla="*/ 1 w 222"/>
                    <a:gd name="T45" fmla="*/ 0 h 172"/>
                    <a:gd name="T46" fmla="*/ 1 w 222"/>
                    <a:gd name="T47" fmla="*/ 69 h 172"/>
                    <a:gd name="T48" fmla="*/ 1 w 222"/>
                    <a:gd name="T49" fmla="*/ 69 h 17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22"/>
                    <a:gd name="T76" fmla="*/ 0 h 172"/>
                    <a:gd name="T77" fmla="*/ 222 w 222"/>
                    <a:gd name="T78" fmla="*/ 172 h 17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22" h="172">
                      <a:moveTo>
                        <a:pt x="0" y="101"/>
                      </a:moveTo>
                      <a:lnTo>
                        <a:pt x="3" y="114"/>
                      </a:lnTo>
                      <a:lnTo>
                        <a:pt x="7" y="125"/>
                      </a:lnTo>
                      <a:lnTo>
                        <a:pt x="13" y="134"/>
                      </a:lnTo>
                      <a:lnTo>
                        <a:pt x="23" y="143"/>
                      </a:lnTo>
                      <a:lnTo>
                        <a:pt x="33" y="152"/>
                      </a:lnTo>
                      <a:lnTo>
                        <a:pt x="47" y="158"/>
                      </a:lnTo>
                      <a:lnTo>
                        <a:pt x="60" y="165"/>
                      </a:lnTo>
                      <a:lnTo>
                        <a:pt x="77" y="169"/>
                      </a:lnTo>
                      <a:lnTo>
                        <a:pt x="94" y="172"/>
                      </a:lnTo>
                      <a:lnTo>
                        <a:pt x="111" y="172"/>
                      </a:lnTo>
                      <a:lnTo>
                        <a:pt x="131" y="172"/>
                      </a:lnTo>
                      <a:lnTo>
                        <a:pt x="148" y="169"/>
                      </a:lnTo>
                      <a:lnTo>
                        <a:pt x="161" y="165"/>
                      </a:lnTo>
                      <a:lnTo>
                        <a:pt x="178" y="158"/>
                      </a:lnTo>
                      <a:lnTo>
                        <a:pt x="188" y="152"/>
                      </a:lnTo>
                      <a:lnTo>
                        <a:pt x="202" y="143"/>
                      </a:lnTo>
                      <a:lnTo>
                        <a:pt x="208" y="134"/>
                      </a:lnTo>
                      <a:lnTo>
                        <a:pt x="215" y="125"/>
                      </a:lnTo>
                      <a:lnTo>
                        <a:pt x="222" y="114"/>
                      </a:lnTo>
                      <a:lnTo>
                        <a:pt x="222" y="104"/>
                      </a:lnTo>
                      <a:lnTo>
                        <a:pt x="222" y="0"/>
                      </a:lnTo>
                      <a:lnTo>
                        <a:pt x="3" y="0"/>
                      </a:lnTo>
                      <a:lnTo>
                        <a:pt x="3" y="104"/>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43" name="Line 6"/>
                <p:cNvSpPr>
                  <a:spLocks noChangeShapeType="1"/>
                </p:cNvSpPr>
                <p:nvPr/>
              </p:nvSpPr>
              <p:spPr bwMode="auto">
                <a:xfrm>
                  <a:off x="651" y="2304"/>
                  <a:ext cx="6" cy="1036"/>
                </a:xfrm>
                <a:prstGeom prst="line">
                  <a:avLst/>
                </a:prstGeom>
                <a:noFill/>
                <a:ln w="20701">
                  <a:solidFill>
                    <a:srgbClr val="000000"/>
                  </a:solidFill>
                  <a:round/>
                  <a:headEnd type="oval" w="sm" len="sm"/>
                  <a:tailEnd/>
                </a:ln>
              </p:spPr>
              <p:txBody>
                <a:bodyPr>
                  <a:prstTxWarp prst="textNoShape">
                    <a:avLst/>
                  </a:prstTxWarp>
                </a:bodyPr>
                <a:lstStyle/>
                <a:p>
                  <a:endParaRPr lang="en-US"/>
                </a:p>
              </p:txBody>
            </p:sp>
            <p:sp>
              <p:nvSpPr>
                <p:cNvPr id="53344" name="Freeform 7"/>
                <p:cNvSpPr>
                  <a:spLocks/>
                </p:cNvSpPr>
                <p:nvPr/>
              </p:nvSpPr>
              <p:spPr bwMode="auto">
                <a:xfrm>
                  <a:off x="739" y="3218"/>
                  <a:ext cx="180" cy="113"/>
                </a:xfrm>
                <a:custGeom>
                  <a:avLst/>
                  <a:gdLst>
                    <a:gd name="T0" fmla="*/ 24 w 252"/>
                    <a:gd name="T1" fmla="*/ 0 h 136"/>
                    <a:gd name="T2" fmla="*/ 24 w 252"/>
                    <a:gd name="T3" fmla="*/ 18 h 136"/>
                    <a:gd name="T4" fmla="*/ 0 w 252"/>
                    <a:gd name="T5" fmla="*/ 18 h 136"/>
                    <a:gd name="T6" fmla="*/ 0 w 252"/>
                    <a:gd name="T7" fmla="*/ 37 h 136"/>
                    <a:gd name="T8" fmla="*/ 0 60000 65536"/>
                    <a:gd name="T9" fmla="*/ 0 60000 65536"/>
                    <a:gd name="T10" fmla="*/ 0 60000 65536"/>
                    <a:gd name="T11" fmla="*/ 0 60000 65536"/>
                    <a:gd name="T12" fmla="*/ 0 w 252"/>
                    <a:gd name="T13" fmla="*/ 0 h 136"/>
                    <a:gd name="T14" fmla="*/ 252 w 252"/>
                    <a:gd name="T15" fmla="*/ 136 h 136"/>
                  </a:gdLst>
                  <a:ahLst/>
                  <a:cxnLst>
                    <a:cxn ang="T8">
                      <a:pos x="T0" y="T1"/>
                    </a:cxn>
                    <a:cxn ang="T9">
                      <a:pos x="T2" y="T3"/>
                    </a:cxn>
                    <a:cxn ang="T10">
                      <a:pos x="T4" y="T5"/>
                    </a:cxn>
                    <a:cxn ang="T11">
                      <a:pos x="T6" y="T7"/>
                    </a:cxn>
                  </a:cxnLst>
                  <a:rect l="T12" t="T13" r="T14" b="T15"/>
                  <a:pathLst>
                    <a:path w="252" h="136">
                      <a:moveTo>
                        <a:pt x="248" y="0"/>
                      </a:moveTo>
                      <a:lnTo>
                        <a:pt x="252" y="68"/>
                      </a:lnTo>
                      <a:lnTo>
                        <a:pt x="0" y="68"/>
                      </a:lnTo>
                      <a:lnTo>
                        <a:pt x="0" y="136"/>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45" name="Freeform 11"/>
                <p:cNvSpPr>
                  <a:spLocks/>
                </p:cNvSpPr>
                <p:nvPr/>
              </p:nvSpPr>
              <p:spPr bwMode="auto">
                <a:xfrm>
                  <a:off x="808" y="3069"/>
                  <a:ext cx="220" cy="149"/>
                </a:xfrm>
                <a:custGeom>
                  <a:avLst/>
                  <a:gdLst>
                    <a:gd name="T0" fmla="*/ 52 w 249"/>
                    <a:gd name="T1" fmla="*/ 79 h 165"/>
                    <a:gd name="T2" fmla="*/ 61 w 249"/>
                    <a:gd name="T3" fmla="*/ 79 h 165"/>
                    <a:gd name="T4" fmla="*/ 70 w 249"/>
                    <a:gd name="T5" fmla="*/ 79 h 165"/>
                    <a:gd name="T6" fmla="*/ 76 w 249"/>
                    <a:gd name="T7" fmla="*/ 76 h 165"/>
                    <a:gd name="T8" fmla="*/ 84 w 249"/>
                    <a:gd name="T9" fmla="*/ 71 h 165"/>
                    <a:gd name="T10" fmla="*/ 91 w 249"/>
                    <a:gd name="T11" fmla="*/ 69 h 165"/>
                    <a:gd name="T12" fmla="*/ 95 w 249"/>
                    <a:gd name="T13" fmla="*/ 64 h 165"/>
                    <a:gd name="T14" fmla="*/ 99 w 249"/>
                    <a:gd name="T15" fmla="*/ 58 h 165"/>
                    <a:gd name="T16" fmla="*/ 104 w 249"/>
                    <a:gd name="T17" fmla="*/ 52 h 165"/>
                    <a:gd name="T18" fmla="*/ 104 w 249"/>
                    <a:gd name="T19" fmla="*/ 46 h 165"/>
                    <a:gd name="T20" fmla="*/ 104 w 249"/>
                    <a:gd name="T21" fmla="*/ 40 h 165"/>
                    <a:gd name="T22" fmla="*/ 104 w 249"/>
                    <a:gd name="T23" fmla="*/ 33 h 165"/>
                    <a:gd name="T24" fmla="*/ 104 w 249"/>
                    <a:gd name="T25" fmla="*/ 28 h 165"/>
                    <a:gd name="T26" fmla="*/ 99 w 249"/>
                    <a:gd name="T27" fmla="*/ 22 h 165"/>
                    <a:gd name="T28" fmla="*/ 95 w 249"/>
                    <a:gd name="T29" fmla="*/ 17 h 165"/>
                    <a:gd name="T30" fmla="*/ 91 w 249"/>
                    <a:gd name="T31" fmla="*/ 12 h 165"/>
                    <a:gd name="T32" fmla="*/ 84 w 249"/>
                    <a:gd name="T33" fmla="*/ 8 h 165"/>
                    <a:gd name="T34" fmla="*/ 76 w 249"/>
                    <a:gd name="T35" fmla="*/ 5 h 165"/>
                    <a:gd name="T36" fmla="*/ 70 w 249"/>
                    <a:gd name="T37" fmla="*/ 4 h 165"/>
                    <a:gd name="T38" fmla="*/ 61 w 249"/>
                    <a:gd name="T39" fmla="*/ 2 h 165"/>
                    <a:gd name="T40" fmla="*/ 52 w 249"/>
                    <a:gd name="T41" fmla="*/ 0 h 165"/>
                    <a:gd name="T42" fmla="*/ 44 w 249"/>
                    <a:gd name="T43" fmla="*/ 2 h 165"/>
                    <a:gd name="T44" fmla="*/ 37 w 249"/>
                    <a:gd name="T45" fmla="*/ 4 h 165"/>
                    <a:gd name="T46" fmla="*/ 29 w 249"/>
                    <a:gd name="T47" fmla="*/ 5 h 165"/>
                    <a:gd name="T48" fmla="*/ 21 w 249"/>
                    <a:gd name="T49" fmla="*/ 8 h 165"/>
                    <a:gd name="T50" fmla="*/ 16 w 249"/>
                    <a:gd name="T51" fmla="*/ 12 h 165"/>
                    <a:gd name="T52" fmla="*/ 10 w 249"/>
                    <a:gd name="T53" fmla="*/ 17 h 165"/>
                    <a:gd name="T54" fmla="*/ 6 w 249"/>
                    <a:gd name="T55" fmla="*/ 22 h 165"/>
                    <a:gd name="T56" fmla="*/ 4 w 249"/>
                    <a:gd name="T57" fmla="*/ 28 h 165"/>
                    <a:gd name="T58" fmla="*/ 4 w 249"/>
                    <a:gd name="T59" fmla="*/ 33 h 165"/>
                    <a:gd name="T60" fmla="*/ 0 w 249"/>
                    <a:gd name="T61" fmla="*/ 40 h 165"/>
                    <a:gd name="T62" fmla="*/ 4 w 249"/>
                    <a:gd name="T63" fmla="*/ 46 h 165"/>
                    <a:gd name="T64" fmla="*/ 4 w 249"/>
                    <a:gd name="T65" fmla="*/ 52 h 165"/>
                    <a:gd name="T66" fmla="*/ 6 w 249"/>
                    <a:gd name="T67" fmla="*/ 58 h 165"/>
                    <a:gd name="T68" fmla="*/ 10 w 249"/>
                    <a:gd name="T69" fmla="*/ 64 h 165"/>
                    <a:gd name="T70" fmla="*/ 16 w 249"/>
                    <a:gd name="T71" fmla="*/ 69 h 165"/>
                    <a:gd name="T72" fmla="*/ 21 w 249"/>
                    <a:gd name="T73" fmla="*/ 71 h 165"/>
                    <a:gd name="T74" fmla="*/ 29 w 249"/>
                    <a:gd name="T75" fmla="*/ 76 h 165"/>
                    <a:gd name="T76" fmla="*/ 37 w 249"/>
                    <a:gd name="T77" fmla="*/ 79 h 165"/>
                    <a:gd name="T78" fmla="*/ 44 w 249"/>
                    <a:gd name="T79" fmla="*/ 79 h 165"/>
                    <a:gd name="T80" fmla="*/ 52 w 249"/>
                    <a:gd name="T81" fmla="*/ 80 h 165"/>
                    <a:gd name="T82" fmla="*/ 52 w 249"/>
                    <a:gd name="T83" fmla="*/ 80 h 16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49"/>
                    <a:gd name="T127" fmla="*/ 0 h 165"/>
                    <a:gd name="T128" fmla="*/ 249 w 249"/>
                    <a:gd name="T129" fmla="*/ 165 h 16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49" h="165">
                      <a:moveTo>
                        <a:pt x="125" y="162"/>
                      </a:moveTo>
                      <a:lnTo>
                        <a:pt x="145" y="162"/>
                      </a:lnTo>
                      <a:lnTo>
                        <a:pt x="165" y="160"/>
                      </a:lnTo>
                      <a:lnTo>
                        <a:pt x="182" y="154"/>
                      </a:lnTo>
                      <a:lnTo>
                        <a:pt x="199" y="147"/>
                      </a:lnTo>
                      <a:lnTo>
                        <a:pt x="216" y="140"/>
                      </a:lnTo>
                      <a:lnTo>
                        <a:pt x="226" y="130"/>
                      </a:lnTo>
                      <a:lnTo>
                        <a:pt x="236" y="121"/>
                      </a:lnTo>
                      <a:lnTo>
                        <a:pt x="246" y="108"/>
                      </a:lnTo>
                      <a:lnTo>
                        <a:pt x="249" y="94"/>
                      </a:lnTo>
                      <a:lnTo>
                        <a:pt x="249" y="81"/>
                      </a:lnTo>
                      <a:lnTo>
                        <a:pt x="249" y="68"/>
                      </a:lnTo>
                      <a:lnTo>
                        <a:pt x="246" y="57"/>
                      </a:lnTo>
                      <a:lnTo>
                        <a:pt x="236" y="44"/>
                      </a:lnTo>
                      <a:lnTo>
                        <a:pt x="226" y="35"/>
                      </a:lnTo>
                      <a:lnTo>
                        <a:pt x="216" y="24"/>
                      </a:lnTo>
                      <a:lnTo>
                        <a:pt x="199" y="15"/>
                      </a:lnTo>
                      <a:lnTo>
                        <a:pt x="182" y="9"/>
                      </a:lnTo>
                      <a:lnTo>
                        <a:pt x="165" y="4"/>
                      </a:lnTo>
                      <a:lnTo>
                        <a:pt x="145" y="2"/>
                      </a:lnTo>
                      <a:lnTo>
                        <a:pt x="125" y="0"/>
                      </a:lnTo>
                      <a:lnTo>
                        <a:pt x="105" y="2"/>
                      </a:lnTo>
                      <a:lnTo>
                        <a:pt x="88" y="4"/>
                      </a:lnTo>
                      <a:lnTo>
                        <a:pt x="68" y="9"/>
                      </a:lnTo>
                      <a:lnTo>
                        <a:pt x="51" y="15"/>
                      </a:lnTo>
                      <a:lnTo>
                        <a:pt x="37" y="24"/>
                      </a:lnTo>
                      <a:lnTo>
                        <a:pt x="24" y="35"/>
                      </a:lnTo>
                      <a:lnTo>
                        <a:pt x="14" y="44"/>
                      </a:lnTo>
                      <a:lnTo>
                        <a:pt x="7" y="57"/>
                      </a:lnTo>
                      <a:lnTo>
                        <a:pt x="4" y="68"/>
                      </a:lnTo>
                      <a:lnTo>
                        <a:pt x="0" y="81"/>
                      </a:lnTo>
                      <a:lnTo>
                        <a:pt x="4" y="94"/>
                      </a:lnTo>
                      <a:lnTo>
                        <a:pt x="7" y="108"/>
                      </a:lnTo>
                      <a:lnTo>
                        <a:pt x="14" y="121"/>
                      </a:lnTo>
                      <a:lnTo>
                        <a:pt x="24" y="130"/>
                      </a:lnTo>
                      <a:lnTo>
                        <a:pt x="37" y="140"/>
                      </a:lnTo>
                      <a:lnTo>
                        <a:pt x="51" y="147"/>
                      </a:lnTo>
                      <a:lnTo>
                        <a:pt x="68" y="154"/>
                      </a:lnTo>
                      <a:lnTo>
                        <a:pt x="88" y="160"/>
                      </a:lnTo>
                      <a:lnTo>
                        <a:pt x="105" y="162"/>
                      </a:lnTo>
                      <a:lnTo>
                        <a:pt x="125" y="165"/>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46" name="Freeform 12"/>
                <p:cNvSpPr>
                  <a:spLocks noEditPoints="1"/>
                </p:cNvSpPr>
                <p:nvPr/>
              </p:nvSpPr>
              <p:spPr bwMode="auto">
                <a:xfrm>
                  <a:off x="886" y="3134"/>
                  <a:ext cx="65" cy="22"/>
                </a:xfrm>
                <a:custGeom>
                  <a:avLst/>
                  <a:gdLst>
                    <a:gd name="T0" fmla="*/ 0 w 74"/>
                    <a:gd name="T1" fmla="*/ 0 h 25"/>
                    <a:gd name="T2" fmla="*/ 30 w 74"/>
                    <a:gd name="T3" fmla="*/ 0 h 25"/>
                    <a:gd name="T4" fmla="*/ 30 w 74"/>
                    <a:gd name="T5" fmla="*/ 4 h 25"/>
                    <a:gd name="T6" fmla="*/ 3 w 74"/>
                    <a:gd name="T7" fmla="*/ 4 h 25"/>
                    <a:gd name="T8" fmla="*/ 3 w 74"/>
                    <a:gd name="T9" fmla="*/ 0 h 25"/>
                    <a:gd name="T10" fmla="*/ 3 w 74"/>
                    <a:gd name="T11" fmla="*/ 0 h 25"/>
                    <a:gd name="T12" fmla="*/ 0 w 74"/>
                    <a:gd name="T13" fmla="*/ 0 h 25"/>
                    <a:gd name="T14" fmla="*/ 3 w 74"/>
                    <a:gd name="T15" fmla="*/ 8 h 25"/>
                    <a:gd name="T16" fmla="*/ 30 w 74"/>
                    <a:gd name="T17" fmla="*/ 8 h 25"/>
                    <a:gd name="T18" fmla="*/ 30 w 74"/>
                    <a:gd name="T19" fmla="*/ 10 h 25"/>
                    <a:gd name="T20" fmla="*/ 3 w 74"/>
                    <a:gd name="T21" fmla="*/ 10 h 25"/>
                    <a:gd name="T22" fmla="*/ 3 w 74"/>
                    <a:gd name="T23" fmla="*/ 8 h 25"/>
                    <a:gd name="T24" fmla="*/ 3 w 74"/>
                    <a:gd name="T25" fmla="*/ 8 h 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4"/>
                    <a:gd name="T40" fmla="*/ 0 h 25"/>
                    <a:gd name="T41" fmla="*/ 74 w 74"/>
                    <a:gd name="T42" fmla="*/ 25 h 2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4" h="25">
                      <a:moveTo>
                        <a:pt x="0" y="0"/>
                      </a:moveTo>
                      <a:lnTo>
                        <a:pt x="74" y="0"/>
                      </a:lnTo>
                      <a:lnTo>
                        <a:pt x="74" y="7"/>
                      </a:lnTo>
                      <a:lnTo>
                        <a:pt x="3" y="7"/>
                      </a:lnTo>
                      <a:lnTo>
                        <a:pt x="3" y="0"/>
                      </a:lnTo>
                      <a:lnTo>
                        <a:pt x="0" y="0"/>
                      </a:lnTo>
                      <a:close/>
                      <a:moveTo>
                        <a:pt x="3" y="18"/>
                      </a:moveTo>
                      <a:lnTo>
                        <a:pt x="74" y="18"/>
                      </a:lnTo>
                      <a:lnTo>
                        <a:pt x="74" y="25"/>
                      </a:lnTo>
                      <a:lnTo>
                        <a:pt x="3" y="25"/>
                      </a:lnTo>
                      <a:lnTo>
                        <a:pt x="3" y="18"/>
                      </a:lnTo>
                      <a:close/>
                    </a:path>
                  </a:pathLst>
                </a:custGeom>
                <a:solidFill>
                  <a:srgbClr val="000000"/>
                </a:solidFill>
                <a:ln w="9525">
                  <a:noFill/>
                  <a:round/>
                  <a:headEnd/>
                  <a:tailEnd/>
                </a:ln>
              </p:spPr>
              <p:txBody>
                <a:bodyPr>
                  <a:prstTxWarp prst="textNoShape">
                    <a:avLst/>
                  </a:prstTxWarp>
                </a:bodyPr>
                <a:lstStyle/>
                <a:p>
                  <a:endParaRPr lang="en-US">
                    <a:latin typeface="Calibri" charset="0"/>
                  </a:endParaRPr>
                </a:p>
              </p:txBody>
            </p:sp>
            <p:sp>
              <p:nvSpPr>
                <p:cNvPr id="53347" name="Line 52"/>
                <p:cNvSpPr>
                  <a:spLocks noChangeShapeType="1"/>
                </p:cNvSpPr>
                <p:nvPr/>
              </p:nvSpPr>
              <p:spPr bwMode="auto">
                <a:xfrm>
                  <a:off x="912" y="2304"/>
                  <a:ext cx="0" cy="768"/>
                </a:xfrm>
                <a:prstGeom prst="line">
                  <a:avLst/>
                </a:prstGeom>
                <a:noFill/>
                <a:ln w="38100">
                  <a:solidFill>
                    <a:srgbClr val="000000"/>
                  </a:solidFill>
                  <a:round/>
                  <a:headEnd type="oval" w="sm" len="sm"/>
                  <a:tailEnd type="triangle" w="med" len="med"/>
                </a:ln>
              </p:spPr>
              <p:txBody>
                <a:bodyPr>
                  <a:prstTxWarp prst="textNoShape">
                    <a:avLst/>
                  </a:prstTxWarp>
                </a:bodyPr>
                <a:lstStyle/>
                <a:p>
                  <a:endParaRPr lang="en-US"/>
                </a:p>
              </p:txBody>
            </p:sp>
          </p:grpSp>
          <p:grpSp>
            <p:nvGrpSpPr>
              <p:cNvPr id="16" name="Group 223"/>
              <p:cNvGrpSpPr>
                <a:grpSpLocks/>
              </p:cNvGrpSpPr>
              <p:nvPr/>
            </p:nvGrpSpPr>
            <p:grpSpPr bwMode="auto">
              <a:xfrm>
                <a:off x="1872" y="2304"/>
                <a:ext cx="404" cy="1200"/>
                <a:chOff x="624" y="2304"/>
                <a:chExt cx="404" cy="1200"/>
              </a:xfrm>
            </p:grpSpPr>
            <p:sp>
              <p:nvSpPr>
                <p:cNvPr id="53336" name="Freeform 224"/>
                <p:cNvSpPr>
                  <a:spLocks/>
                </p:cNvSpPr>
                <p:nvPr/>
              </p:nvSpPr>
              <p:spPr bwMode="auto">
                <a:xfrm>
                  <a:off x="624" y="3342"/>
                  <a:ext cx="158" cy="162"/>
                </a:xfrm>
                <a:custGeom>
                  <a:avLst/>
                  <a:gdLst>
                    <a:gd name="T0" fmla="*/ 0 w 222"/>
                    <a:gd name="T1" fmla="*/ 66 h 172"/>
                    <a:gd name="T2" fmla="*/ 1 w 222"/>
                    <a:gd name="T3" fmla="*/ 74 h 172"/>
                    <a:gd name="T4" fmla="*/ 1 w 222"/>
                    <a:gd name="T5" fmla="*/ 83 h 172"/>
                    <a:gd name="T6" fmla="*/ 1 w 222"/>
                    <a:gd name="T7" fmla="*/ 88 h 172"/>
                    <a:gd name="T8" fmla="*/ 2 w 222"/>
                    <a:gd name="T9" fmla="*/ 94 h 172"/>
                    <a:gd name="T10" fmla="*/ 3 w 222"/>
                    <a:gd name="T11" fmla="*/ 100 h 172"/>
                    <a:gd name="T12" fmla="*/ 4 w 222"/>
                    <a:gd name="T13" fmla="*/ 104 h 172"/>
                    <a:gd name="T14" fmla="*/ 6 w 222"/>
                    <a:gd name="T15" fmla="*/ 108 h 172"/>
                    <a:gd name="T16" fmla="*/ 7 w 222"/>
                    <a:gd name="T17" fmla="*/ 111 h 172"/>
                    <a:gd name="T18" fmla="*/ 9 w 222"/>
                    <a:gd name="T19" fmla="*/ 114 h 172"/>
                    <a:gd name="T20" fmla="*/ 10 w 222"/>
                    <a:gd name="T21" fmla="*/ 114 h 172"/>
                    <a:gd name="T22" fmla="*/ 11 w 222"/>
                    <a:gd name="T23" fmla="*/ 114 h 172"/>
                    <a:gd name="T24" fmla="*/ 14 w 222"/>
                    <a:gd name="T25" fmla="*/ 111 h 172"/>
                    <a:gd name="T26" fmla="*/ 15 w 222"/>
                    <a:gd name="T27" fmla="*/ 108 h 172"/>
                    <a:gd name="T28" fmla="*/ 16 w 222"/>
                    <a:gd name="T29" fmla="*/ 104 h 172"/>
                    <a:gd name="T30" fmla="*/ 17 w 222"/>
                    <a:gd name="T31" fmla="*/ 100 h 172"/>
                    <a:gd name="T32" fmla="*/ 19 w 222"/>
                    <a:gd name="T33" fmla="*/ 94 h 172"/>
                    <a:gd name="T34" fmla="*/ 19 w 222"/>
                    <a:gd name="T35" fmla="*/ 88 h 172"/>
                    <a:gd name="T36" fmla="*/ 20 w 222"/>
                    <a:gd name="T37" fmla="*/ 83 h 172"/>
                    <a:gd name="T38" fmla="*/ 21 w 222"/>
                    <a:gd name="T39" fmla="*/ 74 h 172"/>
                    <a:gd name="T40" fmla="*/ 21 w 222"/>
                    <a:gd name="T41" fmla="*/ 69 h 172"/>
                    <a:gd name="T42" fmla="*/ 21 w 222"/>
                    <a:gd name="T43" fmla="*/ 0 h 172"/>
                    <a:gd name="T44" fmla="*/ 1 w 222"/>
                    <a:gd name="T45" fmla="*/ 0 h 172"/>
                    <a:gd name="T46" fmla="*/ 1 w 222"/>
                    <a:gd name="T47" fmla="*/ 69 h 172"/>
                    <a:gd name="T48" fmla="*/ 1 w 222"/>
                    <a:gd name="T49" fmla="*/ 69 h 17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22"/>
                    <a:gd name="T76" fmla="*/ 0 h 172"/>
                    <a:gd name="T77" fmla="*/ 222 w 222"/>
                    <a:gd name="T78" fmla="*/ 172 h 17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22" h="172">
                      <a:moveTo>
                        <a:pt x="0" y="101"/>
                      </a:moveTo>
                      <a:lnTo>
                        <a:pt x="3" y="114"/>
                      </a:lnTo>
                      <a:lnTo>
                        <a:pt x="7" y="125"/>
                      </a:lnTo>
                      <a:lnTo>
                        <a:pt x="13" y="134"/>
                      </a:lnTo>
                      <a:lnTo>
                        <a:pt x="23" y="143"/>
                      </a:lnTo>
                      <a:lnTo>
                        <a:pt x="33" y="152"/>
                      </a:lnTo>
                      <a:lnTo>
                        <a:pt x="47" y="158"/>
                      </a:lnTo>
                      <a:lnTo>
                        <a:pt x="60" y="165"/>
                      </a:lnTo>
                      <a:lnTo>
                        <a:pt x="77" y="169"/>
                      </a:lnTo>
                      <a:lnTo>
                        <a:pt x="94" y="172"/>
                      </a:lnTo>
                      <a:lnTo>
                        <a:pt x="111" y="172"/>
                      </a:lnTo>
                      <a:lnTo>
                        <a:pt x="131" y="172"/>
                      </a:lnTo>
                      <a:lnTo>
                        <a:pt x="148" y="169"/>
                      </a:lnTo>
                      <a:lnTo>
                        <a:pt x="161" y="165"/>
                      </a:lnTo>
                      <a:lnTo>
                        <a:pt x="178" y="158"/>
                      </a:lnTo>
                      <a:lnTo>
                        <a:pt x="188" y="152"/>
                      </a:lnTo>
                      <a:lnTo>
                        <a:pt x="202" y="143"/>
                      </a:lnTo>
                      <a:lnTo>
                        <a:pt x="208" y="134"/>
                      </a:lnTo>
                      <a:lnTo>
                        <a:pt x="215" y="125"/>
                      </a:lnTo>
                      <a:lnTo>
                        <a:pt x="222" y="114"/>
                      </a:lnTo>
                      <a:lnTo>
                        <a:pt x="222" y="104"/>
                      </a:lnTo>
                      <a:lnTo>
                        <a:pt x="222" y="0"/>
                      </a:lnTo>
                      <a:lnTo>
                        <a:pt x="3" y="0"/>
                      </a:lnTo>
                      <a:lnTo>
                        <a:pt x="3" y="104"/>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37" name="Line 225"/>
                <p:cNvSpPr>
                  <a:spLocks noChangeShapeType="1"/>
                </p:cNvSpPr>
                <p:nvPr/>
              </p:nvSpPr>
              <p:spPr bwMode="auto">
                <a:xfrm>
                  <a:off x="651" y="2304"/>
                  <a:ext cx="6" cy="1036"/>
                </a:xfrm>
                <a:prstGeom prst="line">
                  <a:avLst/>
                </a:prstGeom>
                <a:noFill/>
                <a:ln w="20701">
                  <a:solidFill>
                    <a:srgbClr val="000000"/>
                  </a:solidFill>
                  <a:round/>
                  <a:headEnd type="oval" w="sm" len="sm"/>
                  <a:tailEnd/>
                </a:ln>
              </p:spPr>
              <p:txBody>
                <a:bodyPr>
                  <a:prstTxWarp prst="textNoShape">
                    <a:avLst/>
                  </a:prstTxWarp>
                </a:bodyPr>
                <a:lstStyle/>
                <a:p>
                  <a:endParaRPr lang="en-US"/>
                </a:p>
              </p:txBody>
            </p:sp>
            <p:sp>
              <p:nvSpPr>
                <p:cNvPr id="53338" name="Freeform 226"/>
                <p:cNvSpPr>
                  <a:spLocks/>
                </p:cNvSpPr>
                <p:nvPr/>
              </p:nvSpPr>
              <p:spPr bwMode="auto">
                <a:xfrm>
                  <a:off x="739" y="3218"/>
                  <a:ext cx="180" cy="113"/>
                </a:xfrm>
                <a:custGeom>
                  <a:avLst/>
                  <a:gdLst>
                    <a:gd name="T0" fmla="*/ 24 w 252"/>
                    <a:gd name="T1" fmla="*/ 0 h 136"/>
                    <a:gd name="T2" fmla="*/ 24 w 252"/>
                    <a:gd name="T3" fmla="*/ 18 h 136"/>
                    <a:gd name="T4" fmla="*/ 0 w 252"/>
                    <a:gd name="T5" fmla="*/ 18 h 136"/>
                    <a:gd name="T6" fmla="*/ 0 w 252"/>
                    <a:gd name="T7" fmla="*/ 37 h 136"/>
                    <a:gd name="T8" fmla="*/ 0 60000 65536"/>
                    <a:gd name="T9" fmla="*/ 0 60000 65536"/>
                    <a:gd name="T10" fmla="*/ 0 60000 65536"/>
                    <a:gd name="T11" fmla="*/ 0 60000 65536"/>
                    <a:gd name="T12" fmla="*/ 0 w 252"/>
                    <a:gd name="T13" fmla="*/ 0 h 136"/>
                    <a:gd name="T14" fmla="*/ 252 w 252"/>
                    <a:gd name="T15" fmla="*/ 136 h 136"/>
                  </a:gdLst>
                  <a:ahLst/>
                  <a:cxnLst>
                    <a:cxn ang="T8">
                      <a:pos x="T0" y="T1"/>
                    </a:cxn>
                    <a:cxn ang="T9">
                      <a:pos x="T2" y="T3"/>
                    </a:cxn>
                    <a:cxn ang="T10">
                      <a:pos x="T4" y="T5"/>
                    </a:cxn>
                    <a:cxn ang="T11">
                      <a:pos x="T6" y="T7"/>
                    </a:cxn>
                  </a:cxnLst>
                  <a:rect l="T12" t="T13" r="T14" b="T15"/>
                  <a:pathLst>
                    <a:path w="252" h="136">
                      <a:moveTo>
                        <a:pt x="248" y="0"/>
                      </a:moveTo>
                      <a:lnTo>
                        <a:pt x="252" y="68"/>
                      </a:lnTo>
                      <a:lnTo>
                        <a:pt x="0" y="68"/>
                      </a:lnTo>
                      <a:lnTo>
                        <a:pt x="0" y="136"/>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39" name="Freeform 227"/>
                <p:cNvSpPr>
                  <a:spLocks/>
                </p:cNvSpPr>
                <p:nvPr/>
              </p:nvSpPr>
              <p:spPr bwMode="auto">
                <a:xfrm>
                  <a:off x="808" y="3069"/>
                  <a:ext cx="220" cy="149"/>
                </a:xfrm>
                <a:custGeom>
                  <a:avLst/>
                  <a:gdLst>
                    <a:gd name="T0" fmla="*/ 52 w 249"/>
                    <a:gd name="T1" fmla="*/ 79 h 165"/>
                    <a:gd name="T2" fmla="*/ 61 w 249"/>
                    <a:gd name="T3" fmla="*/ 79 h 165"/>
                    <a:gd name="T4" fmla="*/ 70 w 249"/>
                    <a:gd name="T5" fmla="*/ 79 h 165"/>
                    <a:gd name="T6" fmla="*/ 76 w 249"/>
                    <a:gd name="T7" fmla="*/ 76 h 165"/>
                    <a:gd name="T8" fmla="*/ 84 w 249"/>
                    <a:gd name="T9" fmla="*/ 71 h 165"/>
                    <a:gd name="T10" fmla="*/ 91 w 249"/>
                    <a:gd name="T11" fmla="*/ 69 h 165"/>
                    <a:gd name="T12" fmla="*/ 95 w 249"/>
                    <a:gd name="T13" fmla="*/ 64 h 165"/>
                    <a:gd name="T14" fmla="*/ 99 w 249"/>
                    <a:gd name="T15" fmla="*/ 58 h 165"/>
                    <a:gd name="T16" fmla="*/ 104 w 249"/>
                    <a:gd name="T17" fmla="*/ 52 h 165"/>
                    <a:gd name="T18" fmla="*/ 104 w 249"/>
                    <a:gd name="T19" fmla="*/ 46 h 165"/>
                    <a:gd name="T20" fmla="*/ 104 w 249"/>
                    <a:gd name="T21" fmla="*/ 40 h 165"/>
                    <a:gd name="T22" fmla="*/ 104 w 249"/>
                    <a:gd name="T23" fmla="*/ 33 h 165"/>
                    <a:gd name="T24" fmla="*/ 104 w 249"/>
                    <a:gd name="T25" fmla="*/ 28 h 165"/>
                    <a:gd name="T26" fmla="*/ 99 w 249"/>
                    <a:gd name="T27" fmla="*/ 22 h 165"/>
                    <a:gd name="T28" fmla="*/ 95 w 249"/>
                    <a:gd name="T29" fmla="*/ 17 h 165"/>
                    <a:gd name="T30" fmla="*/ 91 w 249"/>
                    <a:gd name="T31" fmla="*/ 12 h 165"/>
                    <a:gd name="T32" fmla="*/ 84 w 249"/>
                    <a:gd name="T33" fmla="*/ 8 h 165"/>
                    <a:gd name="T34" fmla="*/ 76 w 249"/>
                    <a:gd name="T35" fmla="*/ 5 h 165"/>
                    <a:gd name="T36" fmla="*/ 70 w 249"/>
                    <a:gd name="T37" fmla="*/ 4 h 165"/>
                    <a:gd name="T38" fmla="*/ 61 w 249"/>
                    <a:gd name="T39" fmla="*/ 2 h 165"/>
                    <a:gd name="T40" fmla="*/ 52 w 249"/>
                    <a:gd name="T41" fmla="*/ 0 h 165"/>
                    <a:gd name="T42" fmla="*/ 44 w 249"/>
                    <a:gd name="T43" fmla="*/ 2 h 165"/>
                    <a:gd name="T44" fmla="*/ 37 w 249"/>
                    <a:gd name="T45" fmla="*/ 4 h 165"/>
                    <a:gd name="T46" fmla="*/ 29 w 249"/>
                    <a:gd name="T47" fmla="*/ 5 h 165"/>
                    <a:gd name="T48" fmla="*/ 21 w 249"/>
                    <a:gd name="T49" fmla="*/ 8 h 165"/>
                    <a:gd name="T50" fmla="*/ 16 w 249"/>
                    <a:gd name="T51" fmla="*/ 12 h 165"/>
                    <a:gd name="T52" fmla="*/ 10 w 249"/>
                    <a:gd name="T53" fmla="*/ 17 h 165"/>
                    <a:gd name="T54" fmla="*/ 6 w 249"/>
                    <a:gd name="T55" fmla="*/ 22 h 165"/>
                    <a:gd name="T56" fmla="*/ 4 w 249"/>
                    <a:gd name="T57" fmla="*/ 28 h 165"/>
                    <a:gd name="T58" fmla="*/ 4 w 249"/>
                    <a:gd name="T59" fmla="*/ 33 h 165"/>
                    <a:gd name="T60" fmla="*/ 0 w 249"/>
                    <a:gd name="T61" fmla="*/ 40 h 165"/>
                    <a:gd name="T62" fmla="*/ 4 w 249"/>
                    <a:gd name="T63" fmla="*/ 46 h 165"/>
                    <a:gd name="T64" fmla="*/ 4 w 249"/>
                    <a:gd name="T65" fmla="*/ 52 h 165"/>
                    <a:gd name="T66" fmla="*/ 6 w 249"/>
                    <a:gd name="T67" fmla="*/ 58 h 165"/>
                    <a:gd name="T68" fmla="*/ 10 w 249"/>
                    <a:gd name="T69" fmla="*/ 64 h 165"/>
                    <a:gd name="T70" fmla="*/ 16 w 249"/>
                    <a:gd name="T71" fmla="*/ 69 h 165"/>
                    <a:gd name="T72" fmla="*/ 21 w 249"/>
                    <a:gd name="T73" fmla="*/ 71 h 165"/>
                    <a:gd name="T74" fmla="*/ 29 w 249"/>
                    <a:gd name="T75" fmla="*/ 76 h 165"/>
                    <a:gd name="T76" fmla="*/ 37 w 249"/>
                    <a:gd name="T77" fmla="*/ 79 h 165"/>
                    <a:gd name="T78" fmla="*/ 44 w 249"/>
                    <a:gd name="T79" fmla="*/ 79 h 165"/>
                    <a:gd name="T80" fmla="*/ 52 w 249"/>
                    <a:gd name="T81" fmla="*/ 80 h 165"/>
                    <a:gd name="T82" fmla="*/ 52 w 249"/>
                    <a:gd name="T83" fmla="*/ 80 h 16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49"/>
                    <a:gd name="T127" fmla="*/ 0 h 165"/>
                    <a:gd name="T128" fmla="*/ 249 w 249"/>
                    <a:gd name="T129" fmla="*/ 165 h 16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49" h="165">
                      <a:moveTo>
                        <a:pt x="125" y="162"/>
                      </a:moveTo>
                      <a:lnTo>
                        <a:pt x="145" y="162"/>
                      </a:lnTo>
                      <a:lnTo>
                        <a:pt x="165" y="160"/>
                      </a:lnTo>
                      <a:lnTo>
                        <a:pt x="182" y="154"/>
                      </a:lnTo>
                      <a:lnTo>
                        <a:pt x="199" y="147"/>
                      </a:lnTo>
                      <a:lnTo>
                        <a:pt x="216" y="140"/>
                      </a:lnTo>
                      <a:lnTo>
                        <a:pt x="226" y="130"/>
                      </a:lnTo>
                      <a:lnTo>
                        <a:pt x="236" y="121"/>
                      </a:lnTo>
                      <a:lnTo>
                        <a:pt x="246" y="108"/>
                      </a:lnTo>
                      <a:lnTo>
                        <a:pt x="249" y="94"/>
                      </a:lnTo>
                      <a:lnTo>
                        <a:pt x="249" y="81"/>
                      </a:lnTo>
                      <a:lnTo>
                        <a:pt x="249" y="68"/>
                      </a:lnTo>
                      <a:lnTo>
                        <a:pt x="246" y="57"/>
                      </a:lnTo>
                      <a:lnTo>
                        <a:pt x="236" y="44"/>
                      </a:lnTo>
                      <a:lnTo>
                        <a:pt x="226" y="35"/>
                      </a:lnTo>
                      <a:lnTo>
                        <a:pt x="216" y="24"/>
                      </a:lnTo>
                      <a:lnTo>
                        <a:pt x="199" y="15"/>
                      </a:lnTo>
                      <a:lnTo>
                        <a:pt x="182" y="9"/>
                      </a:lnTo>
                      <a:lnTo>
                        <a:pt x="165" y="4"/>
                      </a:lnTo>
                      <a:lnTo>
                        <a:pt x="145" y="2"/>
                      </a:lnTo>
                      <a:lnTo>
                        <a:pt x="125" y="0"/>
                      </a:lnTo>
                      <a:lnTo>
                        <a:pt x="105" y="2"/>
                      </a:lnTo>
                      <a:lnTo>
                        <a:pt x="88" y="4"/>
                      </a:lnTo>
                      <a:lnTo>
                        <a:pt x="68" y="9"/>
                      </a:lnTo>
                      <a:lnTo>
                        <a:pt x="51" y="15"/>
                      </a:lnTo>
                      <a:lnTo>
                        <a:pt x="37" y="24"/>
                      </a:lnTo>
                      <a:lnTo>
                        <a:pt x="24" y="35"/>
                      </a:lnTo>
                      <a:lnTo>
                        <a:pt x="14" y="44"/>
                      </a:lnTo>
                      <a:lnTo>
                        <a:pt x="7" y="57"/>
                      </a:lnTo>
                      <a:lnTo>
                        <a:pt x="4" y="68"/>
                      </a:lnTo>
                      <a:lnTo>
                        <a:pt x="0" y="81"/>
                      </a:lnTo>
                      <a:lnTo>
                        <a:pt x="4" y="94"/>
                      </a:lnTo>
                      <a:lnTo>
                        <a:pt x="7" y="108"/>
                      </a:lnTo>
                      <a:lnTo>
                        <a:pt x="14" y="121"/>
                      </a:lnTo>
                      <a:lnTo>
                        <a:pt x="24" y="130"/>
                      </a:lnTo>
                      <a:lnTo>
                        <a:pt x="37" y="140"/>
                      </a:lnTo>
                      <a:lnTo>
                        <a:pt x="51" y="147"/>
                      </a:lnTo>
                      <a:lnTo>
                        <a:pt x="68" y="154"/>
                      </a:lnTo>
                      <a:lnTo>
                        <a:pt x="88" y="160"/>
                      </a:lnTo>
                      <a:lnTo>
                        <a:pt x="105" y="162"/>
                      </a:lnTo>
                      <a:lnTo>
                        <a:pt x="125" y="165"/>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40" name="Freeform 228"/>
                <p:cNvSpPr>
                  <a:spLocks noEditPoints="1"/>
                </p:cNvSpPr>
                <p:nvPr/>
              </p:nvSpPr>
              <p:spPr bwMode="auto">
                <a:xfrm>
                  <a:off x="886" y="3134"/>
                  <a:ext cx="65" cy="22"/>
                </a:xfrm>
                <a:custGeom>
                  <a:avLst/>
                  <a:gdLst>
                    <a:gd name="T0" fmla="*/ 0 w 74"/>
                    <a:gd name="T1" fmla="*/ 0 h 25"/>
                    <a:gd name="T2" fmla="*/ 30 w 74"/>
                    <a:gd name="T3" fmla="*/ 0 h 25"/>
                    <a:gd name="T4" fmla="*/ 30 w 74"/>
                    <a:gd name="T5" fmla="*/ 4 h 25"/>
                    <a:gd name="T6" fmla="*/ 3 w 74"/>
                    <a:gd name="T7" fmla="*/ 4 h 25"/>
                    <a:gd name="T8" fmla="*/ 3 w 74"/>
                    <a:gd name="T9" fmla="*/ 0 h 25"/>
                    <a:gd name="T10" fmla="*/ 3 w 74"/>
                    <a:gd name="T11" fmla="*/ 0 h 25"/>
                    <a:gd name="T12" fmla="*/ 0 w 74"/>
                    <a:gd name="T13" fmla="*/ 0 h 25"/>
                    <a:gd name="T14" fmla="*/ 3 w 74"/>
                    <a:gd name="T15" fmla="*/ 8 h 25"/>
                    <a:gd name="T16" fmla="*/ 30 w 74"/>
                    <a:gd name="T17" fmla="*/ 8 h 25"/>
                    <a:gd name="T18" fmla="*/ 30 w 74"/>
                    <a:gd name="T19" fmla="*/ 10 h 25"/>
                    <a:gd name="T20" fmla="*/ 3 w 74"/>
                    <a:gd name="T21" fmla="*/ 10 h 25"/>
                    <a:gd name="T22" fmla="*/ 3 w 74"/>
                    <a:gd name="T23" fmla="*/ 8 h 25"/>
                    <a:gd name="T24" fmla="*/ 3 w 74"/>
                    <a:gd name="T25" fmla="*/ 8 h 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4"/>
                    <a:gd name="T40" fmla="*/ 0 h 25"/>
                    <a:gd name="T41" fmla="*/ 74 w 74"/>
                    <a:gd name="T42" fmla="*/ 25 h 2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4" h="25">
                      <a:moveTo>
                        <a:pt x="0" y="0"/>
                      </a:moveTo>
                      <a:lnTo>
                        <a:pt x="74" y="0"/>
                      </a:lnTo>
                      <a:lnTo>
                        <a:pt x="74" y="7"/>
                      </a:lnTo>
                      <a:lnTo>
                        <a:pt x="3" y="7"/>
                      </a:lnTo>
                      <a:lnTo>
                        <a:pt x="3" y="0"/>
                      </a:lnTo>
                      <a:lnTo>
                        <a:pt x="0" y="0"/>
                      </a:lnTo>
                      <a:close/>
                      <a:moveTo>
                        <a:pt x="3" y="18"/>
                      </a:moveTo>
                      <a:lnTo>
                        <a:pt x="74" y="18"/>
                      </a:lnTo>
                      <a:lnTo>
                        <a:pt x="74" y="25"/>
                      </a:lnTo>
                      <a:lnTo>
                        <a:pt x="3" y="25"/>
                      </a:lnTo>
                      <a:lnTo>
                        <a:pt x="3" y="18"/>
                      </a:lnTo>
                      <a:close/>
                    </a:path>
                  </a:pathLst>
                </a:custGeom>
                <a:solidFill>
                  <a:srgbClr val="000000"/>
                </a:solidFill>
                <a:ln w="9525">
                  <a:noFill/>
                  <a:round/>
                  <a:headEnd/>
                  <a:tailEnd/>
                </a:ln>
              </p:spPr>
              <p:txBody>
                <a:bodyPr>
                  <a:prstTxWarp prst="textNoShape">
                    <a:avLst/>
                  </a:prstTxWarp>
                </a:bodyPr>
                <a:lstStyle/>
                <a:p>
                  <a:endParaRPr lang="en-US">
                    <a:latin typeface="Calibri" charset="0"/>
                  </a:endParaRPr>
                </a:p>
              </p:txBody>
            </p:sp>
            <p:sp>
              <p:nvSpPr>
                <p:cNvPr id="53341" name="Line 229"/>
                <p:cNvSpPr>
                  <a:spLocks noChangeShapeType="1"/>
                </p:cNvSpPr>
                <p:nvPr/>
              </p:nvSpPr>
              <p:spPr bwMode="auto">
                <a:xfrm>
                  <a:off x="912" y="2304"/>
                  <a:ext cx="0" cy="768"/>
                </a:xfrm>
                <a:prstGeom prst="line">
                  <a:avLst/>
                </a:prstGeom>
                <a:noFill/>
                <a:ln w="38100">
                  <a:solidFill>
                    <a:srgbClr val="000000"/>
                  </a:solidFill>
                  <a:round/>
                  <a:headEnd type="oval" w="sm" len="sm"/>
                  <a:tailEnd type="triangle" w="med" len="med"/>
                </a:ln>
              </p:spPr>
              <p:txBody>
                <a:bodyPr>
                  <a:prstTxWarp prst="textNoShape">
                    <a:avLst/>
                  </a:prstTxWarp>
                </a:bodyPr>
                <a:lstStyle/>
                <a:p>
                  <a:endParaRPr lang="en-US"/>
                </a:p>
              </p:txBody>
            </p:sp>
          </p:grpSp>
          <p:grpSp>
            <p:nvGrpSpPr>
              <p:cNvPr id="17" name="Group 230"/>
              <p:cNvGrpSpPr>
                <a:grpSpLocks/>
              </p:cNvGrpSpPr>
              <p:nvPr/>
            </p:nvGrpSpPr>
            <p:grpSpPr bwMode="auto">
              <a:xfrm>
                <a:off x="3120" y="2304"/>
                <a:ext cx="404" cy="1200"/>
                <a:chOff x="624" y="2304"/>
                <a:chExt cx="404" cy="1200"/>
              </a:xfrm>
            </p:grpSpPr>
            <p:sp>
              <p:nvSpPr>
                <p:cNvPr id="53330" name="Freeform 231"/>
                <p:cNvSpPr>
                  <a:spLocks/>
                </p:cNvSpPr>
                <p:nvPr/>
              </p:nvSpPr>
              <p:spPr bwMode="auto">
                <a:xfrm>
                  <a:off x="624" y="3342"/>
                  <a:ext cx="158" cy="162"/>
                </a:xfrm>
                <a:custGeom>
                  <a:avLst/>
                  <a:gdLst>
                    <a:gd name="T0" fmla="*/ 0 w 222"/>
                    <a:gd name="T1" fmla="*/ 66 h 172"/>
                    <a:gd name="T2" fmla="*/ 1 w 222"/>
                    <a:gd name="T3" fmla="*/ 74 h 172"/>
                    <a:gd name="T4" fmla="*/ 1 w 222"/>
                    <a:gd name="T5" fmla="*/ 83 h 172"/>
                    <a:gd name="T6" fmla="*/ 1 w 222"/>
                    <a:gd name="T7" fmla="*/ 88 h 172"/>
                    <a:gd name="T8" fmla="*/ 2 w 222"/>
                    <a:gd name="T9" fmla="*/ 94 h 172"/>
                    <a:gd name="T10" fmla="*/ 3 w 222"/>
                    <a:gd name="T11" fmla="*/ 100 h 172"/>
                    <a:gd name="T12" fmla="*/ 4 w 222"/>
                    <a:gd name="T13" fmla="*/ 104 h 172"/>
                    <a:gd name="T14" fmla="*/ 6 w 222"/>
                    <a:gd name="T15" fmla="*/ 108 h 172"/>
                    <a:gd name="T16" fmla="*/ 7 w 222"/>
                    <a:gd name="T17" fmla="*/ 111 h 172"/>
                    <a:gd name="T18" fmla="*/ 9 w 222"/>
                    <a:gd name="T19" fmla="*/ 114 h 172"/>
                    <a:gd name="T20" fmla="*/ 10 w 222"/>
                    <a:gd name="T21" fmla="*/ 114 h 172"/>
                    <a:gd name="T22" fmla="*/ 11 w 222"/>
                    <a:gd name="T23" fmla="*/ 114 h 172"/>
                    <a:gd name="T24" fmla="*/ 14 w 222"/>
                    <a:gd name="T25" fmla="*/ 111 h 172"/>
                    <a:gd name="T26" fmla="*/ 15 w 222"/>
                    <a:gd name="T27" fmla="*/ 108 h 172"/>
                    <a:gd name="T28" fmla="*/ 16 w 222"/>
                    <a:gd name="T29" fmla="*/ 104 h 172"/>
                    <a:gd name="T30" fmla="*/ 17 w 222"/>
                    <a:gd name="T31" fmla="*/ 100 h 172"/>
                    <a:gd name="T32" fmla="*/ 19 w 222"/>
                    <a:gd name="T33" fmla="*/ 94 h 172"/>
                    <a:gd name="T34" fmla="*/ 19 w 222"/>
                    <a:gd name="T35" fmla="*/ 88 h 172"/>
                    <a:gd name="T36" fmla="*/ 20 w 222"/>
                    <a:gd name="T37" fmla="*/ 83 h 172"/>
                    <a:gd name="T38" fmla="*/ 21 w 222"/>
                    <a:gd name="T39" fmla="*/ 74 h 172"/>
                    <a:gd name="T40" fmla="*/ 21 w 222"/>
                    <a:gd name="T41" fmla="*/ 69 h 172"/>
                    <a:gd name="T42" fmla="*/ 21 w 222"/>
                    <a:gd name="T43" fmla="*/ 0 h 172"/>
                    <a:gd name="T44" fmla="*/ 1 w 222"/>
                    <a:gd name="T45" fmla="*/ 0 h 172"/>
                    <a:gd name="T46" fmla="*/ 1 w 222"/>
                    <a:gd name="T47" fmla="*/ 69 h 172"/>
                    <a:gd name="T48" fmla="*/ 1 w 222"/>
                    <a:gd name="T49" fmla="*/ 69 h 17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22"/>
                    <a:gd name="T76" fmla="*/ 0 h 172"/>
                    <a:gd name="T77" fmla="*/ 222 w 222"/>
                    <a:gd name="T78" fmla="*/ 172 h 17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22" h="172">
                      <a:moveTo>
                        <a:pt x="0" y="101"/>
                      </a:moveTo>
                      <a:lnTo>
                        <a:pt x="3" y="114"/>
                      </a:lnTo>
                      <a:lnTo>
                        <a:pt x="7" y="125"/>
                      </a:lnTo>
                      <a:lnTo>
                        <a:pt x="13" y="134"/>
                      </a:lnTo>
                      <a:lnTo>
                        <a:pt x="23" y="143"/>
                      </a:lnTo>
                      <a:lnTo>
                        <a:pt x="33" y="152"/>
                      </a:lnTo>
                      <a:lnTo>
                        <a:pt x="47" y="158"/>
                      </a:lnTo>
                      <a:lnTo>
                        <a:pt x="60" y="165"/>
                      </a:lnTo>
                      <a:lnTo>
                        <a:pt x="77" y="169"/>
                      </a:lnTo>
                      <a:lnTo>
                        <a:pt x="94" y="172"/>
                      </a:lnTo>
                      <a:lnTo>
                        <a:pt x="111" y="172"/>
                      </a:lnTo>
                      <a:lnTo>
                        <a:pt x="131" y="172"/>
                      </a:lnTo>
                      <a:lnTo>
                        <a:pt x="148" y="169"/>
                      </a:lnTo>
                      <a:lnTo>
                        <a:pt x="161" y="165"/>
                      </a:lnTo>
                      <a:lnTo>
                        <a:pt x="178" y="158"/>
                      </a:lnTo>
                      <a:lnTo>
                        <a:pt x="188" y="152"/>
                      </a:lnTo>
                      <a:lnTo>
                        <a:pt x="202" y="143"/>
                      </a:lnTo>
                      <a:lnTo>
                        <a:pt x="208" y="134"/>
                      </a:lnTo>
                      <a:lnTo>
                        <a:pt x="215" y="125"/>
                      </a:lnTo>
                      <a:lnTo>
                        <a:pt x="222" y="114"/>
                      </a:lnTo>
                      <a:lnTo>
                        <a:pt x="222" y="104"/>
                      </a:lnTo>
                      <a:lnTo>
                        <a:pt x="222" y="0"/>
                      </a:lnTo>
                      <a:lnTo>
                        <a:pt x="3" y="0"/>
                      </a:lnTo>
                      <a:lnTo>
                        <a:pt x="3" y="104"/>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31" name="Line 232"/>
                <p:cNvSpPr>
                  <a:spLocks noChangeShapeType="1"/>
                </p:cNvSpPr>
                <p:nvPr/>
              </p:nvSpPr>
              <p:spPr bwMode="auto">
                <a:xfrm>
                  <a:off x="651" y="2304"/>
                  <a:ext cx="6" cy="1036"/>
                </a:xfrm>
                <a:prstGeom prst="line">
                  <a:avLst/>
                </a:prstGeom>
                <a:noFill/>
                <a:ln w="20701">
                  <a:solidFill>
                    <a:srgbClr val="000000"/>
                  </a:solidFill>
                  <a:round/>
                  <a:headEnd type="oval" w="sm" len="sm"/>
                  <a:tailEnd/>
                </a:ln>
              </p:spPr>
              <p:txBody>
                <a:bodyPr>
                  <a:prstTxWarp prst="textNoShape">
                    <a:avLst/>
                  </a:prstTxWarp>
                </a:bodyPr>
                <a:lstStyle/>
                <a:p>
                  <a:endParaRPr lang="en-US"/>
                </a:p>
              </p:txBody>
            </p:sp>
            <p:sp>
              <p:nvSpPr>
                <p:cNvPr id="53332" name="Freeform 233"/>
                <p:cNvSpPr>
                  <a:spLocks/>
                </p:cNvSpPr>
                <p:nvPr/>
              </p:nvSpPr>
              <p:spPr bwMode="auto">
                <a:xfrm>
                  <a:off x="739" y="3218"/>
                  <a:ext cx="180" cy="113"/>
                </a:xfrm>
                <a:custGeom>
                  <a:avLst/>
                  <a:gdLst>
                    <a:gd name="T0" fmla="*/ 24 w 252"/>
                    <a:gd name="T1" fmla="*/ 0 h 136"/>
                    <a:gd name="T2" fmla="*/ 24 w 252"/>
                    <a:gd name="T3" fmla="*/ 18 h 136"/>
                    <a:gd name="T4" fmla="*/ 0 w 252"/>
                    <a:gd name="T5" fmla="*/ 18 h 136"/>
                    <a:gd name="T6" fmla="*/ 0 w 252"/>
                    <a:gd name="T7" fmla="*/ 37 h 136"/>
                    <a:gd name="T8" fmla="*/ 0 60000 65536"/>
                    <a:gd name="T9" fmla="*/ 0 60000 65536"/>
                    <a:gd name="T10" fmla="*/ 0 60000 65536"/>
                    <a:gd name="T11" fmla="*/ 0 60000 65536"/>
                    <a:gd name="T12" fmla="*/ 0 w 252"/>
                    <a:gd name="T13" fmla="*/ 0 h 136"/>
                    <a:gd name="T14" fmla="*/ 252 w 252"/>
                    <a:gd name="T15" fmla="*/ 136 h 136"/>
                  </a:gdLst>
                  <a:ahLst/>
                  <a:cxnLst>
                    <a:cxn ang="T8">
                      <a:pos x="T0" y="T1"/>
                    </a:cxn>
                    <a:cxn ang="T9">
                      <a:pos x="T2" y="T3"/>
                    </a:cxn>
                    <a:cxn ang="T10">
                      <a:pos x="T4" y="T5"/>
                    </a:cxn>
                    <a:cxn ang="T11">
                      <a:pos x="T6" y="T7"/>
                    </a:cxn>
                  </a:cxnLst>
                  <a:rect l="T12" t="T13" r="T14" b="T15"/>
                  <a:pathLst>
                    <a:path w="252" h="136">
                      <a:moveTo>
                        <a:pt x="248" y="0"/>
                      </a:moveTo>
                      <a:lnTo>
                        <a:pt x="252" y="68"/>
                      </a:lnTo>
                      <a:lnTo>
                        <a:pt x="0" y="68"/>
                      </a:lnTo>
                      <a:lnTo>
                        <a:pt x="0" y="136"/>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33" name="Freeform 234"/>
                <p:cNvSpPr>
                  <a:spLocks/>
                </p:cNvSpPr>
                <p:nvPr/>
              </p:nvSpPr>
              <p:spPr bwMode="auto">
                <a:xfrm>
                  <a:off x="808" y="3069"/>
                  <a:ext cx="220" cy="149"/>
                </a:xfrm>
                <a:custGeom>
                  <a:avLst/>
                  <a:gdLst>
                    <a:gd name="T0" fmla="*/ 52 w 249"/>
                    <a:gd name="T1" fmla="*/ 79 h 165"/>
                    <a:gd name="T2" fmla="*/ 61 w 249"/>
                    <a:gd name="T3" fmla="*/ 79 h 165"/>
                    <a:gd name="T4" fmla="*/ 70 w 249"/>
                    <a:gd name="T5" fmla="*/ 79 h 165"/>
                    <a:gd name="T6" fmla="*/ 76 w 249"/>
                    <a:gd name="T7" fmla="*/ 76 h 165"/>
                    <a:gd name="T8" fmla="*/ 84 w 249"/>
                    <a:gd name="T9" fmla="*/ 71 h 165"/>
                    <a:gd name="T10" fmla="*/ 91 w 249"/>
                    <a:gd name="T11" fmla="*/ 69 h 165"/>
                    <a:gd name="T12" fmla="*/ 95 w 249"/>
                    <a:gd name="T13" fmla="*/ 64 h 165"/>
                    <a:gd name="T14" fmla="*/ 99 w 249"/>
                    <a:gd name="T15" fmla="*/ 58 h 165"/>
                    <a:gd name="T16" fmla="*/ 104 w 249"/>
                    <a:gd name="T17" fmla="*/ 52 h 165"/>
                    <a:gd name="T18" fmla="*/ 104 w 249"/>
                    <a:gd name="T19" fmla="*/ 46 h 165"/>
                    <a:gd name="T20" fmla="*/ 104 w 249"/>
                    <a:gd name="T21" fmla="*/ 40 h 165"/>
                    <a:gd name="T22" fmla="*/ 104 w 249"/>
                    <a:gd name="T23" fmla="*/ 33 h 165"/>
                    <a:gd name="T24" fmla="*/ 104 w 249"/>
                    <a:gd name="T25" fmla="*/ 28 h 165"/>
                    <a:gd name="T26" fmla="*/ 99 w 249"/>
                    <a:gd name="T27" fmla="*/ 22 h 165"/>
                    <a:gd name="T28" fmla="*/ 95 w 249"/>
                    <a:gd name="T29" fmla="*/ 17 h 165"/>
                    <a:gd name="T30" fmla="*/ 91 w 249"/>
                    <a:gd name="T31" fmla="*/ 12 h 165"/>
                    <a:gd name="T32" fmla="*/ 84 w 249"/>
                    <a:gd name="T33" fmla="*/ 8 h 165"/>
                    <a:gd name="T34" fmla="*/ 76 w 249"/>
                    <a:gd name="T35" fmla="*/ 5 h 165"/>
                    <a:gd name="T36" fmla="*/ 70 w 249"/>
                    <a:gd name="T37" fmla="*/ 4 h 165"/>
                    <a:gd name="T38" fmla="*/ 61 w 249"/>
                    <a:gd name="T39" fmla="*/ 2 h 165"/>
                    <a:gd name="T40" fmla="*/ 52 w 249"/>
                    <a:gd name="T41" fmla="*/ 0 h 165"/>
                    <a:gd name="T42" fmla="*/ 44 w 249"/>
                    <a:gd name="T43" fmla="*/ 2 h 165"/>
                    <a:gd name="T44" fmla="*/ 37 w 249"/>
                    <a:gd name="T45" fmla="*/ 4 h 165"/>
                    <a:gd name="T46" fmla="*/ 29 w 249"/>
                    <a:gd name="T47" fmla="*/ 5 h 165"/>
                    <a:gd name="T48" fmla="*/ 21 w 249"/>
                    <a:gd name="T49" fmla="*/ 8 h 165"/>
                    <a:gd name="T50" fmla="*/ 16 w 249"/>
                    <a:gd name="T51" fmla="*/ 12 h 165"/>
                    <a:gd name="T52" fmla="*/ 10 w 249"/>
                    <a:gd name="T53" fmla="*/ 17 h 165"/>
                    <a:gd name="T54" fmla="*/ 6 w 249"/>
                    <a:gd name="T55" fmla="*/ 22 h 165"/>
                    <a:gd name="T56" fmla="*/ 4 w 249"/>
                    <a:gd name="T57" fmla="*/ 28 h 165"/>
                    <a:gd name="T58" fmla="*/ 4 w 249"/>
                    <a:gd name="T59" fmla="*/ 33 h 165"/>
                    <a:gd name="T60" fmla="*/ 0 w 249"/>
                    <a:gd name="T61" fmla="*/ 40 h 165"/>
                    <a:gd name="T62" fmla="*/ 4 w 249"/>
                    <a:gd name="T63" fmla="*/ 46 h 165"/>
                    <a:gd name="T64" fmla="*/ 4 w 249"/>
                    <a:gd name="T65" fmla="*/ 52 h 165"/>
                    <a:gd name="T66" fmla="*/ 6 w 249"/>
                    <a:gd name="T67" fmla="*/ 58 h 165"/>
                    <a:gd name="T68" fmla="*/ 10 w 249"/>
                    <a:gd name="T69" fmla="*/ 64 h 165"/>
                    <a:gd name="T70" fmla="*/ 16 w 249"/>
                    <a:gd name="T71" fmla="*/ 69 h 165"/>
                    <a:gd name="T72" fmla="*/ 21 w 249"/>
                    <a:gd name="T73" fmla="*/ 71 h 165"/>
                    <a:gd name="T74" fmla="*/ 29 w 249"/>
                    <a:gd name="T75" fmla="*/ 76 h 165"/>
                    <a:gd name="T76" fmla="*/ 37 w 249"/>
                    <a:gd name="T77" fmla="*/ 79 h 165"/>
                    <a:gd name="T78" fmla="*/ 44 w 249"/>
                    <a:gd name="T79" fmla="*/ 79 h 165"/>
                    <a:gd name="T80" fmla="*/ 52 w 249"/>
                    <a:gd name="T81" fmla="*/ 80 h 165"/>
                    <a:gd name="T82" fmla="*/ 52 w 249"/>
                    <a:gd name="T83" fmla="*/ 80 h 16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49"/>
                    <a:gd name="T127" fmla="*/ 0 h 165"/>
                    <a:gd name="T128" fmla="*/ 249 w 249"/>
                    <a:gd name="T129" fmla="*/ 165 h 16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49" h="165">
                      <a:moveTo>
                        <a:pt x="125" y="162"/>
                      </a:moveTo>
                      <a:lnTo>
                        <a:pt x="145" y="162"/>
                      </a:lnTo>
                      <a:lnTo>
                        <a:pt x="165" y="160"/>
                      </a:lnTo>
                      <a:lnTo>
                        <a:pt x="182" y="154"/>
                      </a:lnTo>
                      <a:lnTo>
                        <a:pt x="199" y="147"/>
                      </a:lnTo>
                      <a:lnTo>
                        <a:pt x="216" y="140"/>
                      </a:lnTo>
                      <a:lnTo>
                        <a:pt x="226" y="130"/>
                      </a:lnTo>
                      <a:lnTo>
                        <a:pt x="236" y="121"/>
                      </a:lnTo>
                      <a:lnTo>
                        <a:pt x="246" y="108"/>
                      </a:lnTo>
                      <a:lnTo>
                        <a:pt x="249" y="94"/>
                      </a:lnTo>
                      <a:lnTo>
                        <a:pt x="249" y="81"/>
                      </a:lnTo>
                      <a:lnTo>
                        <a:pt x="249" y="68"/>
                      </a:lnTo>
                      <a:lnTo>
                        <a:pt x="246" y="57"/>
                      </a:lnTo>
                      <a:lnTo>
                        <a:pt x="236" y="44"/>
                      </a:lnTo>
                      <a:lnTo>
                        <a:pt x="226" y="35"/>
                      </a:lnTo>
                      <a:lnTo>
                        <a:pt x="216" y="24"/>
                      </a:lnTo>
                      <a:lnTo>
                        <a:pt x="199" y="15"/>
                      </a:lnTo>
                      <a:lnTo>
                        <a:pt x="182" y="9"/>
                      </a:lnTo>
                      <a:lnTo>
                        <a:pt x="165" y="4"/>
                      </a:lnTo>
                      <a:lnTo>
                        <a:pt x="145" y="2"/>
                      </a:lnTo>
                      <a:lnTo>
                        <a:pt x="125" y="0"/>
                      </a:lnTo>
                      <a:lnTo>
                        <a:pt x="105" y="2"/>
                      </a:lnTo>
                      <a:lnTo>
                        <a:pt x="88" y="4"/>
                      </a:lnTo>
                      <a:lnTo>
                        <a:pt x="68" y="9"/>
                      </a:lnTo>
                      <a:lnTo>
                        <a:pt x="51" y="15"/>
                      </a:lnTo>
                      <a:lnTo>
                        <a:pt x="37" y="24"/>
                      </a:lnTo>
                      <a:lnTo>
                        <a:pt x="24" y="35"/>
                      </a:lnTo>
                      <a:lnTo>
                        <a:pt x="14" y="44"/>
                      </a:lnTo>
                      <a:lnTo>
                        <a:pt x="7" y="57"/>
                      </a:lnTo>
                      <a:lnTo>
                        <a:pt x="4" y="68"/>
                      </a:lnTo>
                      <a:lnTo>
                        <a:pt x="0" y="81"/>
                      </a:lnTo>
                      <a:lnTo>
                        <a:pt x="4" y="94"/>
                      </a:lnTo>
                      <a:lnTo>
                        <a:pt x="7" y="108"/>
                      </a:lnTo>
                      <a:lnTo>
                        <a:pt x="14" y="121"/>
                      </a:lnTo>
                      <a:lnTo>
                        <a:pt x="24" y="130"/>
                      </a:lnTo>
                      <a:lnTo>
                        <a:pt x="37" y="140"/>
                      </a:lnTo>
                      <a:lnTo>
                        <a:pt x="51" y="147"/>
                      </a:lnTo>
                      <a:lnTo>
                        <a:pt x="68" y="154"/>
                      </a:lnTo>
                      <a:lnTo>
                        <a:pt x="88" y="160"/>
                      </a:lnTo>
                      <a:lnTo>
                        <a:pt x="105" y="162"/>
                      </a:lnTo>
                      <a:lnTo>
                        <a:pt x="125" y="165"/>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34" name="Freeform 235"/>
                <p:cNvSpPr>
                  <a:spLocks noEditPoints="1"/>
                </p:cNvSpPr>
                <p:nvPr/>
              </p:nvSpPr>
              <p:spPr bwMode="auto">
                <a:xfrm>
                  <a:off x="886" y="3134"/>
                  <a:ext cx="65" cy="22"/>
                </a:xfrm>
                <a:custGeom>
                  <a:avLst/>
                  <a:gdLst>
                    <a:gd name="T0" fmla="*/ 0 w 74"/>
                    <a:gd name="T1" fmla="*/ 0 h 25"/>
                    <a:gd name="T2" fmla="*/ 30 w 74"/>
                    <a:gd name="T3" fmla="*/ 0 h 25"/>
                    <a:gd name="T4" fmla="*/ 30 w 74"/>
                    <a:gd name="T5" fmla="*/ 4 h 25"/>
                    <a:gd name="T6" fmla="*/ 3 w 74"/>
                    <a:gd name="T7" fmla="*/ 4 h 25"/>
                    <a:gd name="T8" fmla="*/ 3 w 74"/>
                    <a:gd name="T9" fmla="*/ 0 h 25"/>
                    <a:gd name="T10" fmla="*/ 3 w 74"/>
                    <a:gd name="T11" fmla="*/ 0 h 25"/>
                    <a:gd name="T12" fmla="*/ 0 w 74"/>
                    <a:gd name="T13" fmla="*/ 0 h 25"/>
                    <a:gd name="T14" fmla="*/ 3 w 74"/>
                    <a:gd name="T15" fmla="*/ 8 h 25"/>
                    <a:gd name="T16" fmla="*/ 30 w 74"/>
                    <a:gd name="T17" fmla="*/ 8 h 25"/>
                    <a:gd name="T18" fmla="*/ 30 w 74"/>
                    <a:gd name="T19" fmla="*/ 10 h 25"/>
                    <a:gd name="T20" fmla="*/ 3 w 74"/>
                    <a:gd name="T21" fmla="*/ 10 h 25"/>
                    <a:gd name="T22" fmla="*/ 3 w 74"/>
                    <a:gd name="T23" fmla="*/ 8 h 25"/>
                    <a:gd name="T24" fmla="*/ 3 w 74"/>
                    <a:gd name="T25" fmla="*/ 8 h 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4"/>
                    <a:gd name="T40" fmla="*/ 0 h 25"/>
                    <a:gd name="T41" fmla="*/ 74 w 74"/>
                    <a:gd name="T42" fmla="*/ 25 h 2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4" h="25">
                      <a:moveTo>
                        <a:pt x="0" y="0"/>
                      </a:moveTo>
                      <a:lnTo>
                        <a:pt x="74" y="0"/>
                      </a:lnTo>
                      <a:lnTo>
                        <a:pt x="74" y="7"/>
                      </a:lnTo>
                      <a:lnTo>
                        <a:pt x="3" y="7"/>
                      </a:lnTo>
                      <a:lnTo>
                        <a:pt x="3" y="0"/>
                      </a:lnTo>
                      <a:lnTo>
                        <a:pt x="0" y="0"/>
                      </a:lnTo>
                      <a:close/>
                      <a:moveTo>
                        <a:pt x="3" y="18"/>
                      </a:moveTo>
                      <a:lnTo>
                        <a:pt x="74" y="18"/>
                      </a:lnTo>
                      <a:lnTo>
                        <a:pt x="74" y="25"/>
                      </a:lnTo>
                      <a:lnTo>
                        <a:pt x="3" y="25"/>
                      </a:lnTo>
                      <a:lnTo>
                        <a:pt x="3" y="18"/>
                      </a:lnTo>
                      <a:close/>
                    </a:path>
                  </a:pathLst>
                </a:custGeom>
                <a:solidFill>
                  <a:srgbClr val="000000"/>
                </a:solidFill>
                <a:ln w="9525">
                  <a:noFill/>
                  <a:round/>
                  <a:headEnd/>
                  <a:tailEnd/>
                </a:ln>
              </p:spPr>
              <p:txBody>
                <a:bodyPr>
                  <a:prstTxWarp prst="textNoShape">
                    <a:avLst/>
                  </a:prstTxWarp>
                </a:bodyPr>
                <a:lstStyle/>
                <a:p>
                  <a:endParaRPr lang="en-US">
                    <a:latin typeface="Calibri" charset="0"/>
                  </a:endParaRPr>
                </a:p>
              </p:txBody>
            </p:sp>
            <p:sp>
              <p:nvSpPr>
                <p:cNvPr id="53335" name="Line 236"/>
                <p:cNvSpPr>
                  <a:spLocks noChangeShapeType="1"/>
                </p:cNvSpPr>
                <p:nvPr/>
              </p:nvSpPr>
              <p:spPr bwMode="auto">
                <a:xfrm>
                  <a:off x="912" y="2304"/>
                  <a:ext cx="0" cy="768"/>
                </a:xfrm>
                <a:prstGeom prst="line">
                  <a:avLst/>
                </a:prstGeom>
                <a:noFill/>
                <a:ln w="38100">
                  <a:solidFill>
                    <a:srgbClr val="000000"/>
                  </a:solidFill>
                  <a:round/>
                  <a:headEnd type="oval" w="sm" len="sm"/>
                  <a:tailEnd type="triangle" w="med" len="med"/>
                </a:ln>
              </p:spPr>
              <p:txBody>
                <a:bodyPr>
                  <a:prstTxWarp prst="textNoShape">
                    <a:avLst/>
                  </a:prstTxWarp>
                </a:bodyPr>
                <a:lstStyle/>
                <a:p>
                  <a:endParaRPr lang="en-US"/>
                </a:p>
              </p:txBody>
            </p:sp>
          </p:grpSp>
          <p:grpSp>
            <p:nvGrpSpPr>
              <p:cNvPr id="18" name="Group 237"/>
              <p:cNvGrpSpPr>
                <a:grpSpLocks/>
              </p:cNvGrpSpPr>
              <p:nvPr/>
            </p:nvGrpSpPr>
            <p:grpSpPr bwMode="auto">
              <a:xfrm>
                <a:off x="4368" y="2304"/>
                <a:ext cx="404" cy="1200"/>
                <a:chOff x="624" y="2304"/>
                <a:chExt cx="404" cy="1200"/>
              </a:xfrm>
            </p:grpSpPr>
            <p:sp>
              <p:nvSpPr>
                <p:cNvPr id="53324" name="Freeform 238"/>
                <p:cNvSpPr>
                  <a:spLocks/>
                </p:cNvSpPr>
                <p:nvPr/>
              </p:nvSpPr>
              <p:spPr bwMode="auto">
                <a:xfrm>
                  <a:off x="624" y="3342"/>
                  <a:ext cx="158" cy="162"/>
                </a:xfrm>
                <a:custGeom>
                  <a:avLst/>
                  <a:gdLst>
                    <a:gd name="T0" fmla="*/ 0 w 222"/>
                    <a:gd name="T1" fmla="*/ 66 h 172"/>
                    <a:gd name="T2" fmla="*/ 1 w 222"/>
                    <a:gd name="T3" fmla="*/ 74 h 172"/>
                    <a:gd name="T4" fmla="*/ 1 w 222"/>
                    <a:gd name="T5" fmla="*/ 83 h 172"/>
                    <a:gd name="T6" fmla="*/ 1 w 222"/>
                    <a:gd name="T7" fmla="*/ 88 h 172"/>
                    <a:gd name="T8" fmla="*/ 2 w 222"/>
                    <a:gd name="T9" fmla="*/ 94 h 172"/>
                    <a:gd name="T10" fmla="*/ 3 w 222"/>
                    <a:gd name="T11" fmla="*/ 100 h 172"/>
                    <a:gd name="T12" fmla="*/ 4 w 222"/>
                    <a:gd name="T13" fmla="*/ 104 h 172"/>
                    <a:gd name="T14" fmla="*/ 6 w 222"/>
                    <a:gd name="T15" fmla="*/ 108 h 172"/>
                    <a:gd name="T16" fmla="*/ 7 w 222"/>
                    <a:gd name="T17" fmla="*/ 111 h 172"/>
                    <a:gd name="T18" fmla="*/ 9 w 222"/>
                    <a:gd name="T19" fmla="*/ 114 h 172"/>
                    <a:gd name="T20" fmla="*/ 10 w 222"/>
                    <a:gd name="T21" fmla="*/ 114 h 172"/>
                    <a:gd name="T22" fmla="*/ 11 w 222"/>
                    <a:gd name="T23" fmla="*/ 114 h 172"/>
                    <a:gd name="T24" fmla="*/ 14 w 222"/>
                    <a:gd name="T25" fmla="*/ 111 h 172"/>
                    <a:gd name="T26" fmla="*/ 15 w 222"/>
                    <a:gd name="T27" fmla="*/ 108 h 172"/>
                    <a:gd name="T28" fmla="*/ 16 w 222"/>
                    <a:gd name="T29" fmla="*/ 104 h 172"/>
                    <a:gd name="T30" fmla="*/ 17 w 222"/>
                    <a:gd name="T31" fmla="*/ 100 h 172"/>
                    <a:gd name="T32" fmla="*/ 19 w 222"/>
                    <a:gd name="T33" fmla="*/ 94 h 172"/>
                    <a:gd name="T34" fmla="*/ 19 w 222"/>
                    <a:gd name="T35" fmla="*/ 88 h 172"/>
                    <a:gd name="T36" fmla="*/ 20 w 222"/>
                    <a:gd name="T37" fmla="*/ 83 h 172"/>
                    <a:gd name="T38" fmla="*/ 21 w 222"/>
                    <a:gd name="T39" fmla="*/ 74 h 172"/>
                    <a:gd name="T40" fmla="*/ 21 w 222"/>
                    <a:gd name="T41" fmla="*/ 69 h 172"/>
                    <a:gd name="T42" fmla="*/ 21 w 222"/>
                    <a:gd name="T43" fmla="*/ 0 h 172"/>
                    <a:gd name="T44" fmla="*/ 1 w 222"/>
                    <a:gd name="T45" fmla="*/ 0 h 172"/>
                    <a:gd name="T46" fmla="*/ 1 w 222"/>
                    <a:gd name="T47" fmla="*/ 69 h 172"/>
                    <a:gd name="T48" fmla="*/ 1 w 222"/>
                    <a:gd name="T49" fmla="*/ 69 h 17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22"/>
                    <a:gd name="T76" fmla="*/ 0 h 172"/>
                    <a:gd name="T77" fmla="*/ 222 w 222"/>
                    <a:gd name="T78" fmla="*/ 172 h 17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22" h="172">
                      <a:moveTo>
                        <a:pt x="0" y="101"/>
                      </a:moveTo>
                      <a:lnTo>
                        <a:pt x="3" y="114"/>
                      </a:lnTo>
                      <a:lnTo>
                        <a:pt x="7" y="125"/>
                      </a:lnTo>
                      <a:lnTo>
                        <a:pt x="13" y="134"/>
                      </a:lnTo>
                      <a:lnTo>
                        <a:pt x="23" y="143"/>
                      </a:lnTo>
                      <a:lnTo>
                        <a:pt x="33" y="152"/>
                      </a:lnTo>
                      <a:lnTo>
                        <a:pt x="47" y="158"/>
                      </a:lnTo>
                      <a:lnTo>
                        <a:pt x="60" y="165"/>
                      </a:lnTo>
                      <a:lnTo>
                        <a:pt x="77" y="169"/>
                      </a:lnTo>
                      <a:lnTo>
                        <a:pt x="94" y="172"/>
                      </a:lnTo>
                      <a:lnTo>
                        <a:pt x="111" y="172"/>
                      </a:lnTo>
                      <a:lnTo>
                        <a:pt x="131" y="172"/>
                      </a:lnTo>
                      <a:lnTo>
                        <a:pt x="148" y="169"/>
                      </a:lnTo>
                      <a:lnTo>
                        <a:pt x="161" y="165"/>
                      </a:lnTo>
                      <a:lnTo>
                        <a:pt x="178" y="158"/>
                      </a:lnTo>
                      <a:lnTo>
                        <a:pt x="188" y="152"/>
                      </a:lnTo>
                      <a:lnTo>
                        <a:pt x="202" y="143"/>
                      </a:lnTo>
                      <a:lnTo>
                        <a:pt x="208" y="134"/>
                      </a:lnTo>
                      <a:lnTo>
                        <a:pt x="215" y="125"/>
                      </a:lnTo>
                      <a:lnTo>
                        <a:pt x="222" y="114"/>
                      </a:lnTo>
                      <a:lnTo>
                        <a:pt x="222" y="104"/>
                      </a:lnTo>
                      <a:lnTo>
                        <a:pt x="222" y="0"/>
                      </a:lnTo>
                      <a:lnTo>
                        <a:pt x="3" y="0"/>
                      </a:lnTo>
                      <a:lnTo>
                        <a:pt x="3" y="104"/>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25" name="Line 239"/>
                <p:cNvSpPr>
                  <a:spLocks noChangeShapeType="1"/>
                </p:cNvSpPr>
                <p:nvPr/>
              </p:nvSpPr>
              <p:spPr bwMode="auto">
                <a:xfrm>
                  <a:off x="651" y="2304"/>
                  <a:ext cx="6" cy="1036"/>
                </a:xfrm>
                <a:prstGeom prst="line">
                  <a:avLst/>
                </a:prstGeom>
                <a:noFill/>
                <a:ln w="20701">
                  <a:solidFill>
                    <a:srgbClr val="000000"/>
                  </a:solidFill>
                  <a:round/>
                  <a:headEnd type="oval" w="sm" len="sm"/>
                  <a:tailEnd/>
                </a:ln>
              </p:spPr>
              <p:txBody>
                <a:bodyPr>
                  <a:prstTxWarp prst="textNoShape">
                    <a:avLst/>
                  </a:prstTxWarp>
                </a:bodyPr>
                <a:lstStyle/>
                <a:p>
                  <a:endParaRPr lang="en-US"/>
                </a:p>
              </p:txBody>
            </p:sp>
            <p:sp>
              <p:nvSpPr>
                <p:cNvPr id="53326" name="Freeform 240"/>
                <p:cNvSpPr>
                  <a:spLocks/>
                </p:cNvSpPr>
                <p:nvPr/>
              </p:nvSpPr>
              <p:spPr bwMode="auto">
                <a:xfrm>
                  <a:off x="739" y="3218"/>
                  <a:ext cx="180" cy="113"/>
                </a:xfrm>
                <a:custGeom>
                  <a:avLst/>
                  <a:gdLst>
                    <a:gd name="T0" fmla="*/ 24 w 252"/>
                    <a:gd name="T1" fmla="*/ 0 h 136"/>
                    <a:gd name="T2" fmla="*/ 24 w 252"/>
                    <a:gd name="T3" fmla="*/ 18 h 136"/>
                    <a:gd name="T4" fmla="*/ 0 w 252"/>
                    <a:gd name="T5" fmla="*/ 18 h 136"/>
                    <a:gd name="T6" fmla="*/ 0 w 252"/>
                    <a:gd name="T7" fmla="*/ 37 h 136"/>
                    <a:gd name="T8" fmla="*/ 0 60000 65536"/>
                    <a:gd name="T9" fmla="*/ 0 60000 65536"/>
                    <a:gd name="T10" fmla="*/ 0 60000 65536"/>
                    <a:gd name="T11" fmla="*/ 0 60000 65536"/>
                    <a:gd name="T12" fmla="*/ 0 w 252"/>
                    <a:gd name="T13" fmla="*/ 0 h 136"/>
                    <a:gd name="T14" fmla="*/ 252 w 252"/>
                    <a:gd name="T15" fmla="*/ 136 h 136"/>
                  </a:gdLst>
                  <a:ahLst/>
                  <a:cxnLst>
                    <a:cxn ang="T8">
                      <a:pos x="T0" y="T1"/>
                    </a:cxn>
                    <a:cxn ang="T9">
                      <a:pos x="T2" y="T3"/>
                    </a:cxn>
                    <a:cxn ang="T10">
                      <a:pos x="T4" y="T5"/>
                    </a:cxn>
                    <a:cxn ang="T11">
                      <a:pos x="T6" y="T7"/>
                    </a:cxn>
                  </a:cxnLst>
                  <a:rect l="T12" t="T13" r="T14" b="T15"/>
                  <a:pathLst>
                    <a:path w="252" h="136">
                      <a:moveTo>
                        <a:pt x="248" y="0"/>
                      </a:moveTo>
                      <a:lnTo>
                        <a:pt x="252" y="68"/>
                      </a:lnTo>
                      <a:lnTo>
                        <a:pt x="0" y="68"/>
                      </a:lnTo>
                      <a:lnTo>
                        <a:pt x="0" y="136"/>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27" name="Freeform 241"/>
                <p:cNvSpPr>
                  <a:spLocks/>
                </p:cNvSpPr>
                <p:nvPr/>
              </p:nvSpPr>
              <p:spPr bwMode="auto">
                <a:xfrm>
                  <a:off x="808" y="3069"/>
                  <a:ext cx="220" cy="149"/>
                </a:xfrm>
                <a:custGeom>
                  <a:avLst/>
                  <a:gdLst>
                    <a:gd name="T0" fmla="*/ 52 w 249"/>
                    <a:gd name="T1" fmla="*/ 79 h 165"/>
                    <a:gd name="T2" fmla="*/ 61 w 249"/>
                    <a:gd name="T3" fmla="*/ 79 h 165"/>
                    <a:gd name="T4" fmla="*/ 70 w 249"/>
                    <a:gd name="T5" fmla="*/ 79 h 165"/>
                    <a:gd name="T6" fmla="*/ 76 w 249"/>
                    <a:gd name="T7" fmla="*/ 76 h 165"/>
                    <a:gd name="T8" fmla="*/ 84 w 249"/>
                    <a:gd name="T9" fmla="*/ 71 h 165"/>
                    <a:gd name="T10" fmla="*/ 91 w 249"/>
                    <a:gd name="T11" fmla="*/ 69 h 165"/>
                    <a:gd name="T12" fmla="*/ 95 w 249"/>
                    <a:gd name="T13" fmla="*/ 64 h 165"/>
                    <a:gd name="T14" fmla="*/ 99 w 249"/>
                    <a:gd name="T15" fmla="*/ 58 h 165"/>
                    <a:gd name="T16" fmla="*/ 104 w 249"/>
                    <a:gd name="T17" fmla="*/ 52 h 165"/>
                    <a:gd name="T18" fmla="*/ 104 w 249"/>
                    <a:gd name="T19" fmla="*/ 46 h 165"/>
                    <a:gd name="T20" fmla="*/ 104 w 249"/>
                    <a:gd name="T21" fmla="*/ 40 h 165"/>
                    <a:gd name="T22" fmla="*/ 104 w 249"/>
                    <a:gd name="T23" fmla="*/ 33 h 165"/>
                    <a:gd name="T24" fmla="*/ 104 w 249"/>
                    <a:gd name="T25" fmla="*/ 28 h 165"/>
                    <a:gd name="T26" fmla="*/ 99 w 249"/>
                    <a:gd name="T27" fmla="*/ 22 h 165"/>
                    <a:gd name="T28" fmla="*/ 95 w 249"/>
                    <a:gd name="T29" fmla="*/ 17 h 165"/>
                    <a:gd name="T30" fmla="*/ 91 w 249"/>
                    <a:gd name="T31" fmla="*/ 12 h 165"/>
                    <a:gd name="T32" fmla="*/ 84 w 249"/>
                    <a:gd name="T33" fmla="*/ 8 h 165"/>
                    <a:gd name="T34" fmla="*/ 76 w 249"/>
                    <a:gd name="T35" fmla="*/ 5 h 165"/>
                    <a:gd name="T36" fmla="*/ 70 w 249"/>
                    <a:gd name="T37" fmla="*/ 4 h 165"/>
                    <a:gd name="T38" fmla="*/ 61 w 249"/>
                    <a:gd name="T39" fmla="*/ 2 h 165"/>
                    <a:gd name="T40" fmla="*/ 52 w 249"/>
                    <a:gd name="T41" fmla="*/ 0 h 165"/>
                    <a:gd name="T42" fmla="*/ 44 w 249"/>
                    <a:gd name="T43" fmla="*/ 2 h 165"/>
                    <a:gd name="T44" fmla="*/ 37 w 249"/>
                    <a:gd name="T45" fmla="*/ 4 h 165"/>
                    <a:gd name="T46" fmla="*/ 29 w 249"/>
                    <a:gd name="T47" fmla="*/ 5 h 165"/>
                    <a:gd name="T48" fmla="*/ 21 w 249"/>
                    <a:gd name="T49" fmla="*/ 8 h 165"/>
                    <a:gd name="T50" fmla="*/ 16 w 249"/>
                    <a:gd name="T51" fmla="*/ 12 h 165"/>
                    <a:gd name="T52" fmla="*/ 10 w 249"/>
                    <a:gd name="T53" fmla="*/ 17 h 165"/>
                    <a:gd name="T54" fmla="*/ 6 w 249"/>
                    <a:gd name="T55" fmla="*/ 22 h 165"/>
                    <a:gd name="T56" fmla="*/ 4 w 249"/>
                    <a:gd name="T57" fmla="*/ 28 h 165"/>
                    <a:gd name="T58" fmla="*/ 4 w 249"/>
                    <a:gd name="T59" fmla="*/ 33 h 165"/>
                    <a:gd name="T60" fmla="*/ 0 w 249"/>
                    <a:gd name="T61" fmla="*/ 40 h 165"/>
                    <a:gd name="T62" fmla="*/ 4 w 249"/>
                    <a:gd name="T63" fmla="*/ 46 h 165"/>
                    <a:gd name="T64" fmla="*/ 4 w 249"/>
                    <a:gd name="T65" fmla="*/ 52 h 165"/>
                    <a:gd name="T66" fmla="*/ 6 w 249"/>
                    <a:gd name="T67" fmla="*/ 58 h 165"/>
                    <a:gd name="T68" fmla="*/ 10 w 249"/>
                    <a:gd name="T69" fmla="*/ 64 h 165"/>
                    <a:gd name="T70" fmla="*/ 16 w 249"/>
                    <a:gd name="T71" fmla="*/ 69 h 165"/>
                    <a:gd name="T72" fmla="*/ 21 w 249"/>
                    <a:gd name="T73" fmla="*/ 71 h 165"/>
                    <a:gd name="T74" fmla="*/ 29 w 249"/>
                    <a:gd name="T75" fmla="*/ 76 h 165"/>
                    <a:gd name="T76" fmla="*/ 37 w 249"/>
                    <a:gd name="T77" fmla="*/ 79 h 165"/>
                    <a:gd name="T78" fmla="*/ 44 w 249"/>
                    <a:gd name="T79" fmla="*/ 79 h 165"/>
                    <a:gd name="T80" fmla="*/ 52 w 249"/>
                    <a:gd name="T81" fmla="*/ 80 h 165"/>
                    <a:gd name="T82" fmla="*/ 52 w 249"/>
                    <a:gd name="T83" fmla="*/ 80 h 16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49"/>
                    <a:gd name="T127" fmla="*/ 0 h 165"/>
                    <a:gd name="T128" fmla="*/ 249 w 249"/>
                    <a:gd name="T129" fmla="*/ 165 h 16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49" h="165">
                      <a:moveTo>
                        <a:pt x="125" y="162"/>
                      </a:moveTo>
                      <a:lnTo>
                        <a:pt x="145" y="162"/>
                      </a:lnTo>
                      <a:lnTo>
                        <a:pt x="165" y="160"/>
                      </a:lnTo>
                      <a:lnTo>
                        <a:pt x="182" y="154"/>
                      </a:lnTo>
                      <a:lnTo>
                        <a:pt x="199" y="147"/>
                      </a:lnTo>
                      <a:lnTo>
                        <a:pt x="216" y="140"/>
                      </a:lnTo>
                      <a:lnTo>
                        <a:pt x="226" y="130"/>
                      </a:lnTo>
                      <a:lnTo>
                        <a:pt x="236" y="121"/>
                      </a:lnTo>
                      <a:lnTo>
                        <a:pt x="246" y="108"/>
                      </a:lnTo>
                      <a:lnTo>
                        <a:pt x="249" y="94"/>
                      </a:lnTo>
                      <a:lnTo>
                        <a:pt x="249" y="81"/>
                      </a:lnTo>
                      <a:lnTo>
                        <a:pt x="249" y="68"/>
                      </a:lnTo>
                      <a:lnTo>
                        <a:pt x="246" y="57"/>
                      </a:lnTo>
                      <a:lnTo>
                        <a:pt x="236" y="44"/>
                      </a:lnTo>
                      <a:lnTo>
                        <a:pt x="226" y="35"/>
                      </a:lnTo>
                      <a:lnTo>
                        <a:pt x="216" y="24"/>
                      </a:lnTo>
                      <a:lnTo>
                        <a:pt x="199" y="15"/>
                      </a:lnTo>
                      <a:lnTo>
                        <a:pt x="182" y="9"/>
                      </a:lnTo>
                      <a:lnTo>
                        <a:pt x="165" y="4"/>
                      </a:lnTo>
                      <a:lnTo>
                        <a:pt x="145" y="2"/>
                      </a:lnTo>
                      <a:lnTo>
                        <a:pt x="125" y="0"/>
                      </a:lnTo>
                      <a:lnTo>
                        <a:pt x="105" y="2"/>
                      </a:lnTo>
                      <a:lnTo>
                        <a:pt x="88" y="4"/>
                      </a:lnTo>
                      <a:lnTo>
                        <a:pt x="68" y="9"/>
                      </a:lnTo>
                      <a:lnTo>
                        <a:pt x="51" y="15"/>
                      </a:lnTo>
                      <a:lnTo>
                        <a:pt x="37" y="24"/>
                      </a:lnTo>
                      <a:lnTo>
                        <a:pt x="24" y="35"/>
                      </a:lnTo>
                      <a:lnTo>
                        <a:pt x="14" y="44"/>
                      </a:lnTo>
                      <a:lnTo>
                        <a:pt x="7" y="57"/>
                      </a:lnTo>
                      <a:lnTo>
                        <a:pt x="4" y="68"/>
                      </a:lnTo>
                      <a:lnTo>
                        <a:pt x="0" y="81"/>
                      </a:lnTo>
                      <a:lnTo>
                        <a:pt x="4" y="94"/>
                      </a:lnTo>
                      <a:lnTo>
                        <a:pt x="7" y="108"/>
                      </a:lnTo>
                      <a:lnTo>
                        <a:pt x="14" y="121"/>
                      </a:lnTo>
                      <a:lnTo>
                        <a:pt x="24" y="130"/>
                      </a:lnTo>
                      <a:lnTo>
                        <a:pt x="37" y="140"/>
                      </a:lnTo>
                      <a:lnTo>
                        <a:pt x="51" y="147"/>
                      </a:lnTo>
                      <a:lnTo>
                        <a:pt x="68" y="154"/>
                      </a:lnTo>
                      <a:lnTo>
                        <a:pt x="88" y="160"/>
                      </a:lnTo>
                      <a:lnTo>
                        <a:pt x="105" y="162"/>
                      </a:lnTo>
                      <a:lnTo>
                        <a:pt x="125" y="165"/>
                      </a:lnTo>
                    </a:path>
                  </a:pathLst>
                </a:custGeom>
                <a:noFill/>
                <a:ln w="20638">
                  <a:solidFill>
                    <a:srgbClr val="000000"/>
                  </a:solidFill>
                  <a:round/>
                  <a:headEnd/>
                  <a:tailEnd/>
                </a:ln>
              </p:spPr>
              <p:txBody>
                <a:bodyPr>
                  <a:prstTxWarp prst="textNoShape">
                    <a:avLst/>
                  </a:prstTxWarp>
                </a:bodyPr>
                <a:lstStyle/>
                <a:p>
                  <a:endParaRPr lang="en-US">
                    <a:latin typeface="Calibri" charset="0"/>
                  </a:endParaRPr>
                </a:p>
              </p:txBody>
            </p:sp>
            <p:sp>
              <p:nvSpPr>
                <p:cNvPr id="53328" name="Freeform 242"/>
                <p:cNvSpPr>
                  <a:spLocks noEditPoints="1"/>
                </p:cNvSpPr>
                <p:nvPr/>
              </p:nvSpPr>
              <p:spPr bwMode="auto">
                <a:xfrm>
                  <a:off x="886" y="3134"/>
                  <a:ext cx="65" cy="22"/>
                </a:xfrm>
                <a:custGeom>
                  <a:avLst/>
                  <a:gdLst>
                    <a:gd name="T0" fmla="*/ 0 w 74"/>
                    <a:gd name="T1" fmla="*/ 0 h 25"/>
                    <a:gd name="T2" fmla="*/ 30 w 74"/>
                    <a:gd name="T3" fmla="*/ 0 h 25"/>
                    <a:gd name="T4" fmla="*/ 30 w 74"/>
                    <a:gd name="T5" fmla="*/ 4 h 25"/>
                    <a:gd name="T6" fmla="*/ 3 w 74"/>
                    <a:gd name="T7" fmla="*/ 4 h 25"/>
                    <a:gd name="T8" fmla="*/ 3 w 74"/>
                    <a:gd name="T9" fmla="*/ 0 h 25"/>
                    <a:gd name="T10" fmla="*/ 3 w 74"/>
                    <a:gd name="T11" fmla="*/ 0 h 25"/>
                    <a:gd name="T12" fmla="*/ 0 w 74"/>
                    <a:gd name="T13" fmla="*/ 0 h 25"/>
                    <a:gd name="T14" fmla="*/ 3 w 74"/>
                    <a:gd name="T15" fmla="*/ 8 h 25"/>
                    <a:gd name="T16" fmla="*/ 30 w 74"/>
                    <a:gd name="T17" fmla="*/ 8 h 25"/>
                    <a:gd name="T18" fmla="*/ 30 w 74"/>
                    <a:gd name="T19" fmla="*/ 10 h 25"/>
                    <a:gd name="T20" fmla="*/ 3 w 74"/>
                    <a:gd name="T21" fmla="*/ 10 h 25"/>
                    <a:gd name="T22" fmla="*/ 3 w 74"/>
                    <a:gd name="T23" fmla="*/ 8 h 25"/>
                    <a:gd name="T24" fmla="*/ 3 w 74"/>
                    <a:gd name="T25" fmla="*/ 8 h 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4"/>
                    <a:gd name="T40" fmla="*/ 0 h 25"/>
                    <a:gd name="T41" fmla="*/ 74 w 74"/>
                    <a:gd name="T42" fmla="*/ 25 h 2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4" h="25">
                      <a:moveTo>
                        <a:pt x="0" y="0"/>
                      </a:moveTo>
                      <a:lnTo>
                        <a:pt x="74" y="0"/>
                      </a:lnTo>
                      <a:lnTo>
                        <a:pt x="74" y="7"/>
                      </a:lnTo>
                      <a:lnTo>
                        <a:pt x="3" y="7"/>
                      </a:lnTo>
                      <a:lnTo>
                        <a:pt x="3" y="0"/>
                      </a:lnTo>
                      <a:lnTo>
                        <a:pt x="0" y="0"/>
                      </a:lnTo>
                      <a:close/>
                      <a:moveTo>
                        <a:pt x="3" y="18"/>
                      </a:moveTo>
                      <a:lnTo>
                        <a:pt x="74" y="18"/>
                      </a:lnTo>
                      <a:lnTo>
                        <a:pt x="74" y="25"/>
                      </a:lnTo>
                      <a:lnTo>
                        <a:pt x="3" y="25"/>
                      </a:lnTo>
                      <a:lnTo>
                        <a:pt x="3" y="18"/>
                      </a:lnTo>
                      <a:close/>
                    </a:path>
                  </a:pathLst>
                </a:custGeom>
                <a:solidFill>
                  <a:srgbClr val="000000"/>
                </a:solidFill>
                <a:ln w="9525">
                  <a:noFill/>
                  <a:round/>
                  <a:headEnd/>
                  <a:tailEnd/>
                </a:ln>
              </p:spPr>
              <p:txBody>
                <a:bodyPr>
                  <a:prstTxWarp prst="textNoShape">
                    <a:avLst/>
                  </a:prstTxWarp>
                </a:bodyPr>
                <a:lstStyle/>
                <a:p>
                  <a:endParaRPr lang="en-US">
                    <a:latin typeface="Calibri" charset="0"/>
                  </a:endParaRPr>
                </a:p>
              </p:txBody>
            </p:sp>
            <p:sp>
              <p:nvSpPr>
                <p:cNvPr id="53329" name="Line 243"/>
                <p:cNvSpPr>
                  <a:spLocks noChangeShapeType="1"/>
                </p:cNvSpPr>
                <p:nvPr/>
              </p:nvSpPr>
              <p:spPr bwMode="auto">
                <a:xfrm>
                  <a:off x="912" y="2304"/>
                  <a:ext cx="0" cy="768"/>
                </a:xfrm>
                <a:prstGeom prst="line">
                  <a:avLst/>
                </a:prstGeom>
                <a:noFill/>
                <a:ln w="38100">
                  <a:solidFill>
                    <a:srgbClr val="000000"/>
                  </a:solidFill>
                  <a:round/>
                  <a:headEnd type="oval" w="sm" len="sm"/>
                  <a:tailEnd type="triangle" w="med" len="med"/>
                </a:ln>
              </p:spPr>
              <p:txBody>
                <a:bodyPr>
                  <a:prstTxWarp prst="textNoShape">
                    <a:avLst/>
                  </a:prstTxWarp>
                </a:bodyPr>
                <a:lstStyle/>
                <a:p>
                  <a:endParaRPr lang="en-US"/>
                </a:p>
              </p:txBody>
            </p:sp>
          </p:grpSp>
          <p:sp>
            <p:nvSpPr>
              <p:cNvPr id="53317" name="Line 251"/>
              <p:cNvSpPr>
                <a:spLocks noChangeShapeType="1"/>
              </p:cNvSpPr>
              <p:nvPr/>
            </p:nvSpPr>
            <p:spPr bwMode="auto">
              <a:xfrm>
                <a:off x="2592" y="1200"/>
                <a:ext cx="0" cy="192"/>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318" name="Line 252"/>
              <p:cNvSpPr>
                <a:spLocks noChangeShapeType="1"/>
              </p:cNvSpPr>
              <p:nvPr/>
            </p:nvSpPr>
            <p:spPr bwMode="auto">
              <a:xfrm>
                <a:off x="240" y="1392"/>
                <a:ext cx="2352" cy="0"/>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319" name="Line 253"/>
              <p:cNvSpPr>
                <a:spLocks noChangeShapeType="1"/>
              </p:cNvSpPr>
              <p:nvPr/>
            </p:nvSpPr>
            <p:spPr bwMode="auto">
              <a:xfrm>
                <a:off x="240" y="1392"/>
                <a:ext cx="0" cy="1728"/>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320" name="Line 254"/>
              <p:cNvSpPr>
                <a:spLocks noChangeShapeType="1"/>
              </p:cNvSpPr>
              <p:nvPr/>
            </p:nvSpPr>
            <p:spPr bwMode="auto">
              <a:xfrm>
                <a:off x="240" y="3120"/>
                <a:ext cx="576" cy="0"/>
              </a:xfrm>
              <a:prstGeom prst="line">
                <a:avLst/>
              </a:prstGeom>
              <a:noFill/>
              <a:ln w="28575">
                <a:solidFill>
                  <a:schemeClr val="tx1"/>
                </a:solidFill>
                <a:round/>
                <a:headEnd/>
                <a:tailEnd type="triangle" w="med" len="med"/>
              </a:ln>
            </p:spPr>
            <p:txBody>
              <a:bodyPr>
                <a:prstTxWarp prst="textNoShape">
                  <a:avLst/>
                </a:prstTxWarp>
              </a:bodyPr>
              <a:lstStyle/>
              <a:p>
                <a:endParaRPr lang="en-US"/>
              </a:p>
            </p:txBody>
          </p:sp>
          <p:sp>
            <p:nvSpPr>
              <p:cNvPr id="53321" name="Line 255"/>
              <p:cNvSpPr>
                <a:spLocks noChangeShapeType="1"/>
              </p:cNvSpPr>
              <p:nvPr/>
            </p:nvSpPr>
            <p:spPr bwMode="auto">
              <a:xfrm>
                <a:off x="1008" y="3120"/>
                <a:ext cx="1056" cy="0"/>
              </a:xfrm>
              <a:prstGeom prst="line">
                <a:avLst/>
              </a:prstGeom>
              <a:noFill/>
              <a:ln w="28575">
                <a:solidFill>
                  <a:schemeClr val="tx1"/>
                </a:solidFill>
                <a:round/>
                <a:headEnd/>
                <a:tailEnd type="triangle" w="med" len="med"/>
              </a:ln>
            </p:spPr>
            <p:txBody>
              <a:bodyPr>
                <a:prstTxWarp prst="textNoShape">
                  <a:avLst/>
                </a:prstTxWarp>
              </a:bodyPr>
              <a:lstStyle/>
              <a:p>
                <a:endParaRPr lang="en-US"/>
              </a:p>
            </p:txBody>
          </p:sp>
          <p:sp>
            <p:nvSpPr>
              <p:cNvPr id="53322" name="Line 256"/>
              <p:cNvSpPr>
                <a:spLocks noChangeShapeType="1"/>
              </p:cNvSpPr>
              <p:nvPr/>
            </p:nvSpPr>
            <p:spPr bwMode="auto">
              <a:xfrm>
                <a:off x="2256" y="3120"/>
                <a:ext cx="1056" cy="0"/>
              </a:xfrm>
              <a:prstGeom prst="line">
                <a:avLst/>
              </a:prstGeom>
              <a:noFill/>
              <a:ln w="28575">
                <a:solidFill>
                  <a:schemeClr val="tx1"/>
                </a:solidFill>
                <a:round/>
                <a:headEnd/>
                <a:tailEnd type="triangle" w="med" len="med"/>
              </a:ln>
            </p:spPr>
            <p:txBody>
              <a:bodyPr>
                <a:prstTxWarp prst="textNoShape">
                  <a:avLst/>
                </a:prstTxWarp>
              </a:bodyPr>
              <a:lstStyle/>
              <a:p>
                <a:endParaRPr lang="en-US"/>
              </a:p>
            </p:txBody>
          </p:sp>
          <p:sp>
            <p:nvSpPr>
              <p:cNvPr id="53323" name="Line 257"/>
              <p:cNvSpPr>
                <a:spLocks noChangeShapeType="1"/>
              </p:cNvSpPr>
              <p:nvPr/>
            </p:nvSpPr>
            <p:spPr bwMode="auto">
              <a:xfrm>
                <a:off x="3504" y="3120"/>
                <a:ext cx="1056" cy="0"/>
              </a:xfrm>
              <a:prstGeom prst="line">
                <a:avLst/>
              </a:prstGeom>
              <a:noFill/>
              <a:ln w="28575">
                <a:solidFill>
                  <a:schemeClr val="tx1"/>
                </a:solidFill>
                <a:round/>
                <a:headEnd/>
                <a:tailEnd type="triangle" w="med" len="med"/>
              </a:ln>
            </p:spPr>
            <p:txBody>
              <a:bodyPr>
                <a:prstTxWarp prst="textNoShape">
                  <a:avLst/>
                </a:prstTxWarp>
              </a:bodyPr>
              <a:lstStyle/>
              <a:p>
                <a:endParaRPr lang="en-US"/>
              </a:p>
            </p:txBody>
          </p:sp>
        </p:grpSp>
      </p:grpSp>
      <p:grpSp>
        <p:nvGrpSpPr>
          <p:cNvPr id="19" name="Group 300"/>
          <p:cNvGrpSpPr>
            <a:grpSpLocks/>
          </p:cNvGrpSpPr>
          <p:nvPr/>
        </p:nvGrpSpPr>
        <p:grpSpPr bwMode="auto">
          <a:xfrm>
            <a:off x="1143000" y="3479800"/>
            <a:ext cx="7467600" cy="3392488"/>
            <a:chOff x="720" y="2017"/>
            <a:chExt cx="4704" cy="2184"/>
          </a:xfrm>
        </p:grpSpPr>
        <p:sp>
          <p:nvSpPr>
            <p:cNvPr id="53269" name="Line 263"/>
            <p:cNvSpPr>
              <a:spLocks noChangeShapeType="1"/>
            </p:cNvSpPr>
            <p:nvPr/>
          </p:nvSpPr>
          <p:spPr bwMode="auto">
            <a:xfrm>
              <a:off x="5136" y="2017"/>
              <a:ext cx="0" cy="1583"/>
            </a:xfrm>
            <a:prstGeom prst="line">
              <a:avLst/>
            </a:prstGeom>
            <a:noFill/>
            <a:ln w="38100">
              <a:solidFill>
                <a:srgbClr val="000000"/>
              </a:solidFill>
              <a:round/>
              <a:headEnd type="oval" w="sm" len="sm"/>
              <a:tailEnd/>
            </a:ln>
          </p:spPr>
          <p:txBody>
            <a:bodyPr>
              <a:prstTxWarp prst="textNoShape">
                <a:avLst/>
              </a:prstTxWarp>
            </a:bodyPr>
            <a:lstStyle/>
            <a:p>
              <a:endParaRPr lang="en-US"/>
            </a:p>
          </p:txBody>
        </p:sp>
        <p:sp>
          <p:nvSpPr>
            <p:cNvPr id="53270" name="Line 265"/>
            <p:cNvSpPr>
              <a:spLocks noChangeShapeType="1"/>
            </p:cNvSpPr>
            <p:nvPr/>
          </p:nvSpPr>
          <p:spPr bwMode="auto">
            <a:xfrm>
              <a:off x="3840" y="2017"/>
              <a:ext cx="0" cy="1679"/>
            </a:xfrm>
            <a:prstGeom prst="line">
              <a:avLst/>
            </a:prstGeom>
            <a:noFill/>
            <a:ln w="38100">
              <a:solidFill>
                <a:srgbClr val="000000"/>
              </a:solidFill>
              <a:round/>
              <a:headEnd type="oval" w="sm" len="sm"/>
              <a:tailEnd/>
            </a:ln>
          </p:spPr>
          <p:txBody>
            <a:bodyPr>
              <a:prstTxWarp prst="textNoShape">
                <a:avLst/>
              </a:prstTxWarp>
            </a:bodyPr>
            <a:lstStyle/>
            <a:p>
              <a:endParaRPr lang="en-US"/>
            </a:p>
          </p:txBody>
        </p:sp>
        <p:sp>
          <p:nvSpPr>
            <p:cNvPr id="53271" name="Line 266"/>
            <p:cNvSpPr>
              <a:spLocks noChangeShapeType="1"/>
            </p:cNvSpPr>
            <p:nvPr/>
          </p:nvSpPr>
          <p:spPr bwMode="auto">
            <a:xfrm>
              <a:off x="2592" y="2017"/>
              <a:ext cx="0" cy="1295"/>
            </a:xfrm>
            <a:prstGeom prst="line">
              <a:avLst/>
            </a:prstGeom>
            <a:noFill/>
            <a:ln w="38100">
              <a:solidFill>
                <a:srgbClr val="000000"/>
              </a:solidFill>
              <a:round/>
              <a:headEnd type="oval" w="sm" len="sm"/>
              <a:tailEnd/>
            </a:ln>
          </p:spPr>
          <p:txBody>
            <a:bodyPr>
              <a:prstTxWarp prst="textNoShape">
                <a:avLst/>
              </a:prstTxWarp>
            </a:bodyPr>
            <a:lstStyle/>
            <a:p>
              <a:endParaRPr lang="en-US"/>
            </a:p>
          </p:txBody>
        </p:sp>
        <p:sp>
          <p:nvSpPr>
            <p:cNvPr id="53272" name="Line 267"/>
            <p:cNvSpPr>
              <a:spLocks noChangeShapeType="1"/>
            </p:cNvSpPr>
            <p:nvPr/>
          </p:nvSpPr>
          <p:spPr bwMode="auto">
            <a:xfrm>
              <a:off x="1344" y="2017"/>
              <a:ext cx="0" cy="1391"/>
            </a:xfrm>
            <a:prstGeom prst="line">
              <a:avLst/>
            </a:prstGeom>
            <a:noFill/>
            <a:ln w="38100">
              <a:solidFill>
                <a:srgbClr val="000000"/>
              </a:solidFill>
              <a:round/>
              <a:headEnd type="oval" w="sm" len="sm"/>
              <a:tailEnd/>
            </a:ln>
          </p:spPr>
          <p:txBody>
            <a:bodyPr>
              <a:prstTxWarp prst="textNoShape">
                <a:avLst/>
              </a:prstTxWarp>
            </a:bodyPr>
            <a:lstStyle/>
            <a:p>
              <a:endParaRPr lang="en-US"/>
            </a:p>
          </p:txBody>
        </p:sp>
        <p:grpSp>
          <p:nvGrpSpPr>
            <p:cNvPr id="20" name="Group 299"/>
            <p:cNvGrpSpPr>
              <a:grpSpLocks/>
            </p:cNvGrpSpPr>
            <p:nvPr/>
          </p:nvGrpSpPr>
          <p:grpSpPr bwMode="auto">
            <a:xfrm>
              <a:off x="720" y="3229"/>
              <a:ext cx="4704" cy="972"/>
              <a:chOff x="720" y="3229"/>
              <a:chExt cx="4704" cy="972"/>
            </a:xfrm>
          </p:grpSpPr>
          <p:sp>
            <p:nvSpPr>
              <p:cNvPr id="53274" name="Text Box 9"/>
              <p:cNvSpPr txBox="1">
                <a:spLocks noChangeArrowheads="1"/>
              </p:cNvSpPr>
              <p:nvPr/>
            </p:nvSpPr>
            <p:spPr bwMode="auto">
              <a:xfrm>
                <a:off x="2064" y="3984"/>
                <a:ext cx="272" cy="217"/>
              </a:xfrm>
              <a:prstGeom prst="rect">
                <a:avLst/>
              </a:prstGeom>
              <a:noFill/>
              <a:ln w="12700">
                <a:noFill/>
                <a:miter lim="800000"/>
                <a:headEnd/>
                <a:tailEnd/>
              </a:ln>
            </p:spPr>
            <p:txBody>
              <a:bodyPr wrap="none">
                <a:prstTxWarp prst="textNoShape">
                  <a:avLst/>
                </a:prstTxWarp>
                <a:spAutoFit/>
              </a:bodyPr>
              <a:lstStyle/>
              <a:p>
                <a:r>
                  <a:rPr lang="en-US" sz="1600">
                    <a:latin typeface="Calibri" charset="0"/>
                  </a:rPr>
                  <a:t>Hit</a:t>
                </a:r>
              </a:p>
            </p:txBody>
          </p:sp>
          <p:sp>
            <p:nvSpPr>
              <p:cNvPr id="53275" name="Line 56"/>
              <p:cNvSpPr>
                <a:spLocks noChangeShapeType="1"/>
              </p:cNvSpPr>
              <p:nvPr/>
            </p:nvSpPr>
            <p:spPr bwMode="auto">
              <a:xfrm>
                <a:off x="5040" y="3325"/>
                <a:ext cx="192" cy="57"/>
              </a:xfrm>
              <a:prstGeom prst="line">
                <a:avLst/>
              </a:prstGeom>
              <a:noFill/>
              <a:ln w="20638">
                <a:solidFill>
                  <a:srgbClr val="000000"/>
                </a:solidFill>
                <a:round/>
                <a:headEnd/>
                <a:tailEnd/>
              </a:ln>
            </p:spPr>
            <p:txBody>
              <a:bodyPr>
                <a:prstTxWarp prst="textNoShape">
                  <a:avLst/>
                </a:prstTxWarp>
              </a:bodyPr>
              <a:lstStyle/>
              <a:p>
                <a:endParaRPr lang="en-US"/>
              </a:p>
            </p:txBody>
          </p:sp>
          <p:sp>
            <p:nvSpPr>
              <p:cNvPr id="53276" name="Text Box 57"/>
              <p:cNvSpPr txBox="1">
                <a:spLocks noChangeArrowheads="1"/>
              </p:cNvSpPr>
              <p:nvPr/>
            </p:nvSpPr>
            <p:spPr bwMode="auto">
              <a:xfrm>
                <a:off x="3456" y="3984"/>
                <a:ext cx="386" cy="217"/>
              </a:xfrm>
              <a:prstGeom prst="rect">
                <a:avLst/>
              </a:prstGeom>
              <a:noFill/>
              <a:ln w="12700">
                <a:noFill/>
                <a:miter lim="800000"/>
                <a:headEnd/>
                <a:tailEnd/>
              </a:ln>
            </p:spPr>
            <p:txBody>
              <a:bodyPr wrap="none">
                <a:prstTxWarp prst="textNoShape">
                  <a:avLst/>
                </a:prstTxWarp>
                <a:spAutoFit/>
              </a:bodyPr>
              <a:lstStyle/>
              <a:p>
                <a:r>
                  <a:rPr lang="en-US" sz="1600">
                    <a:latin typeface="Calibri" charset="0"/>
                  </a:rPr>
                  <a:t>Data</a:t>
                </a:r>
              </a:p>
            </p:txBody>
          </p:sp>
          <p:sp>
            <p:nvSpPr>
              <p:cNvPr id="53277" name="Text Box 58"/>
              <p:cNvSpPr txBox="1">
                <a:spLocks noChangeArrowheads="1"/>
              </p:cNvSpPr>
              <p:nvPr/>
            </p:nvSpPr>
            <p:spPr bwMode="auto">
              <a:xfrm>
                <a:off x="5184" y="3229"/>
                <a:ext cx="240" cy="196"/>
              </a:xfrm>
              <a:prstGeom prst="rect">
                <a:avLst/>
              </a:prstGeom>
              <a:noFill/>
              <a:ln w="12700">
                <a:noFill/>
                <a:miter lim="800000"/>
                <a:headEnd/>
                <a:tailEnd/>
              </a:ln>
            </p:spPr>
            <p:txBody>
              <a:bodyPr wrap="none">
                <a:prstTxWarp prst="textNoShape">
                  <a:avLst/>
                </a:prstTxWarp>
                <a:spAutoFit/>
              </a:bodyPr>
              <a:lstStyle/>
              <a:p>
                <a:r>
                  <a:rPr lang="en-US" sz="1400">
                    <a:latin typeface="Calibri" charset="0"/>
                  </a:rPr>
                  <a:t>32</a:t>
                </a:r>
              </a:p>
            </p:txBody>
          </p:sp>
          <p:sp>
            <p:nvSpPr>
              <p:cNvPr id="53278" name="AutoShape 260"/>
              <p:cNvSpPr>
                <a:spLocks noChangeArrowheads="1"/>
              </p:cNvSpPr>
              <p:nvPr/>
            </p:nvSpPr>
            <p:spPr bwMode="auto">
              <a:xfrm rot="-5400000">
                <a:off x="1872" y="3648"/>
                <a:ext cx="288" cy="384"/>
              </a:xfrm>
              <a:prstGeom prst="moon">
                <a:avLst>
                  <a:gd name="adj" fmla="val 81944"/>
                </a:avLst>
              </a:prstGeom>
              <a:noFill/>
              <a:ln w="12700">
                <a:solidFill>
                  <a:schemeClr val="tx1"/>
                </a:solidFill>
                <a:miter lim="800000"/>
                <a:headEnd/>
                <a:tailEnd/>
              </a:ln>
            </p:spPr>
            <p:txBody>
              <a:bodyPr wrap="none" anchor="ctr">
                <a:prstTxWarp prst="textNoShape">
                  <a:avLst/>
                </a:prstTxWarp>
              </a:bodyPr>
              <a:lstStyle/>
              <a:p>
                <a:endParaRPr lang="en-US">
                  <a:latin typeface="Calibri" charset="0"/>
                </a:endParaRPr>
              </a:p>
            </p:txBody>
          </p:sp>
          <p:sp>
            <p:nvSpPr>
              <p:cNvPr id="53279" name="AutoShape 261"/>
              <p:cNvSpPr>
                <a:spLocks noChangeArrowheads="1"/>
              </p:cNvSpPr>
              <p:nvPr/>
            </p:nvSpPr>
            <p:spPr bwMode="auto">
              <a:xfrm>
                <a:off x="3120" y="3709"/>
                <a:ext cx="1104" cy="19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noFill/>
              <a:ln w="12700">
                <a:solidFill>
                  <a:schemeClr val="tx1"/>
                </a:solidFill>
                <a:miter lim="800000"/>
                <a:headEnd/>
                <a:tailEnd/>
              </a:ln>
            </p:spPr>
            <p:txBody>
              <a:bodyPr wrap="none" anchor="ctr">
                <a:prstTxWarp prst="textNoShape">
                  <a:avLst/>
                </a:prstTxWarp>
              </a:bodyPr>
              <a:lstStyle/>
              <a:p>
                <a:endParaRPr lang="en-US">
                  <a:latin typeface="Calibri" charset="0"/>
                </a:endParaRPr>
              </a:p>
            </p:txBody>
          </p:sp>
          <p:sp>
            <p:nvSpPr>
              <p:cNvPr id="53280" name="Text Box 262"/>
              <p:cNvSpPr txBox="1">
                <a:spLocks noChangeArrowheads="1"/>
              </p:cNvSpPr>
              <p:nvPr/>
            </p:nvSpPr>
            <p:spPr bwMode="auto">
              <a:xfrm>
                <a:off x="3312" y="3709"/>
                <a:ext cx="692" cy="217"/>
              </a:xfrm>
              <a:prstGeom prst="rect">
                <a:avLst/>
              </a:prstGeom>
              <a:noFill/>
              <a:ln w="12700">
                <a:noFill/>
                <a:miter lim="800000"/>
                <a:headEnd/>
                <a:tailEnd/>
              </a:ln>
            </p:spPr>
            <p:txBody>
              <a:bodyPr wrap="none">
                <a:prstTxWarp prst="textNoShape">
                  <a:avLst/>
                </a:prstTxWarp>
                <a:spAutoFit/>
              </a:bodyPr>
              <a:lstStyle/>
              <a:p>
                <a:r>
                  <a:rPr lang="en-US" sz="1600">
                    <a:latin typeface="Calibri" charset="0"/>
                  </a:rPr>
                  <a:t>4x1 select</a:t>
                </a:r>
              </a:p>
            </p:txBody>
          </p:sp>
          <p:sp>
            <p:nvSpPr>
              <p:cNvPr id="53281" name="Line 264"/>
              <p:cNvSpPr>
                <a:spLocks noChangeShapeType="1"/>
              </p:cNvSpPr>
              <p:nvPr/>
            </p:nvSpPr>
            <p:spPr bwMode="auto">
              <a:xfrm>
                <a:off x="4080" y="3613"/>
                <a:ext cx="1056" cy="0"/>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282" name="Line 268"/>
              <p:cNvSpPr>
                <a:spLocks noChangeShapeType="1"/>
              </p:cNvSpPr>
              <p:nvPr/>
            </p:nvSpPr>
            <p:spPr bwMode="auto">
              <a:xfrm>
                <a:off x="720" y="3277"/>
                <a:ext cx="0" cy="192"/>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283" name="Line 269"/>
              <p:cNvSpPr>
                <a:spLocks noChangeShapeType="1"/>
              </p:cNvSpPr>
              <p:nvPr/>
            </p:nvSpPr>
            <p:spPr bwMode="auto">
              <a:xfrm>
                <a:off x="1968" y="3277"/>
                <a:ext cx="0" cy="467"/>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284" name="Line 270"/>
              <p:cNvSpPr>
                <a:spLocks noChangeShapeType="1"/>
              </p:cNvSpPr>
              <p:nvPr/>
            </p:nvSpPr>
            <p:spPr bwMode="auto">
              <a:xfrm>
                <a:off x="3216" y="3277"/>
                <a:ext cx="0" cy="96"/>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285" name="Line 271"/>
              <p:cNvSpPr>
                <a:spLocks noChangeShapeType="1"/>
              </p:cNvSpPr>
              <p:nvPr/>
            </p:nvSpPr>
            <p:spPr bwMode="auto">
              <a:xfrm>
                <a:off x="4464" y="3277"/>
                <a:ext cx="0" cy="192"/>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286" name="Line 272"/>
              <p:cNvSpPr>
                <a:spLocks noChangeShapeType="1"/>
              </p:cNvSpPr>
              <p:nvPr/>
            </p:nvSpPr>
            <p:spPr bwMode="auto">
              <a:xfrm>
                <a:off x="720" y="3469"/>
                <a:ext cx="1152" cy="0"/>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287" name="Line 273"/>
              <p:cNvSpPr>
                <a:spLocks noChangeShapeType="1"/>
              </p:cNvSpPr>
              <p:nvPr/>
            </p:nvSpPr>
            <p:spPr bwMode="auto">
              <a:xfrm>
                <a:off x="1872" y="3469"/>
                <a:ext cx="0" cy="227"/>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288" name="Line 274"/>
              <p:cNvSpPr>
                <a:spLocks noChangeShapeType="1"/>
              </p:cNvSpPr>
              <p:nvPr/>
            </p:nvSpPr>
            <p:spPr bwMode="auto">
              <a:xfrm>
                <a:off x="2160" y="3469"/>
                <a:ext cx="0" cy="227"/>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289" name="Line 275"/>
              <p:cNvSpPr>
                <a:spLocks noChangeShapeType="1"/>
              </p:cNvSpPr>
              <p:nvPr/>
            </p:nvSpPr>
            <p:spPr bwMode="auto">
              <a:xfrm>
                <a:off x="2064" y="3373"/>
                <a:ext cx="0" cy="371"/>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290" name="Line 276"/>
              <p:cNvSpPr>
                <a:spLocks noChangeShapeType="1"/>
              </p:cNvSpPr>
              <p:nvPr/>
            </p:nvSpPr>
            <p:spPr bwMode="auto">
              <a:xfrm>
                <a:off x="2064" y="3373"/>
                <a:ext cx="1152" cy="0"/>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291" name="Line 277"/>
              <p:cNvSpPr>
                <a:spLocks noChangeShapeType="1"/>
              </p:cNvSpPr>
              <p:nvPr/>
            </p:nvSpPr>
            <p:spPr bwMode="auto">
              <a:xfrm>
                <a:off x="2160" y="3469"/>
                <a:ext cx="2304" cy="0"/>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292" name="Line 278"/>
              <p:cNvSpPr>
                <a:spLocks noChangeShapeType="1"/>
              </p:cNvSpPr>
              <p:nvPr/>
            </p:nvSpPr>
            <p:spPr bwMode="auto">
              <a:xfrm>
                <a:off x="4080" y="3613"/>
                <a:ext cx="0" cy="96"/>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293" name="Line 279"/>
              <p:cNvSpPr>
                <a:spLocks noChangeShapeType="1"/>
              </p:cNvSpPr>
              <p:nvPr/>
            </p:nvSpPr>
            <p:spPr bwMode="auto">
              <a:xfrm>
                <a:off x="3600" y="3325"/>
                <a:ext cx="0" cy="384"/>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294" name="Line 280"/>
              <p:cNvSpPr>
                <a:spLocks noChangeShapeType="1"/>
              </p:cNvSpPr>
              <p:nvPr/>
            </p:nvSpPr>
            <p:spPr bwMode="auto">
              <a:xfrm>
                <a:off x="3312" y="3421"/>
                <a:ext cx="0" cy="288"/>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295" name="Line 281"/>
              <p:cNvSpPr>
                <a:spLocks noChangeShapeType="1"/>
              </p:cNvSpPr>
              <p:nvPr/>
            </p:nvSpPr>
            <p:spPr bwMode="auto">
              <a:xfrm>
                <a:off x="2592" y="3325"/>
                <a:ext cx="1008" cy="0"/>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296" name="Line 282"/>
              <p:cNvSpPr>
                <a:spLocks noChangeShapeType="1"/>
              </p:cNvSpPr>
              <p:nvPr/>
            </p:nvSpPr>
            <p:spPr bwMode="auto">
              <a:xfrm>
                <a:off x="1344" y="3421"/>
                <a:ext cx="1968" cy="0"/>
              </a:xfrm>
              <a:prstGeom prst="line">
                <a:avLst/>
              </a:prstGeom>
              <a:noFill/>
              <a:ln w="28575">
                <a:solidFill>
                  <a:schemeClr val="tx1"/>
                </a:solidFill>
                <a:round/>
                <a:headEnd/>
                <a:tailEnd/>
              </a:ln>
            </p:spPr>
            <p:txBody>
              <a:bodyPr>
                <a:prstTxWarp prst="textNoShape">
                  <a:avLst/>
                </a:prstTxWarp>
              </a:bodyPr>
              <a:lstStyle/>
              <a:p>
                <a:endParaRPr lang="en-US"/>
              </a:p>
            </p:txBody>
          </p:sp>
          <p:sp>
            <p:nvSpPr>
              <p:cNvPr id="53297" name="Line 283"/>
              <p:cNvSpPr>
                <a:spLocks noChangeShapeType="1"/>
              </p:cNvSpPr>
              <p:nvPr/>
            </p:nvSpPr>
            <p:spPr bwMode="auto">
              <a:xfrm>
                <a:off x="3648" y="3901"/>
                <a:ext cx="0" cy="144"/>
              </a:xfrm>
              <a:prstGeom prst="line">
                <a:avLst/>
              </a:prstGeom>
              <a:noFill/>
              <a:ln w="28575">
                <a:solidFill>
                  <a:schemeClr val="tx1"/>
                </a:solidFill>
                <a:round/>
                <a:headEnd/>
                <a:tailEnd type="triangle" w="med" len="med"/>
              </a:ln>
            </p:spPr>
            <p:txBody>
              <a:bodyPr>
                <a:prstTxWarp prst="textNoShape">
                  <a:avLst/>
                </a:prstTxWarp>
              </a:bodyPr>
              <a:lstStyle/>
              <a:p>
                <a:endParaRPr lang="en-US"/>
              </a:p>
            </p:txBody>
          </p:sp>
          <p:sp>
            <p:nvSpPr>
              <p:cNvPr id="53298" name="Line 285"/>
              <p:cNvSpPr>
                <a:spLocks noChangeShapeType="1"/>
              </p:cNvSpPr>
              <p:nvPr/>
            </p:nvSpPr>
            <p:spPr bwMode="auto">
              <a:xfrm>
                <a:off x="2016" y="3984"/>
                <a:ext cx="0" cy="204"/>
              </a:xfrm>
              <a:prstGeom prst="line">
                <a:avLst/>
              </a:prstGeom>
              <a:noFill/>
              <a:ln w="12700">
                <a:solidFill>
                  <a:schemeClr val="tx1"/>
                </a:solidFill>
                <a:round/>
                <a:headEnd/>
                <a:tailEnd type="triangle" w="med" len="med"/>
              </a:ln>
            </p:spPr>
            <p:txBody>
              <a:bodyPr>
                <a:prstTxWarp prst="textNoShape">
                  <a:avLst/>
                </a:prstTxWarp>
              </a:bodyPr>
              <a:lstStyle/>
              <a:p>
                <a:endParaRPr lang="en-US"/>
              </a:p>
            </p:txBody>
          </p:sp>
          <p:sp>
            <p:nvSpPr>
              <p:cNvPr id="53299" name="Line 287"/>
              <p:cNvSpPr>
                <a:spLocks noChangeShapeType="1"/>
              </p:cNvSpPr>
              <p:nvPr/>
            </p:nvSpPr>
            <p:spPr bwMode="auto">
              <a:xfrm>
                <a:off x="3024" y="3741"/>
                <a:ext cx="144" cy="0"/>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300" name="Line 290"/>
              <p:cNvSpPr>
                <a:spLocks noChangeShapeType="1"/>
              </p:cNvSpPr>
              <p:nvPr/>
            </p:nvSpPr>
            <p:spPr bwMode="auto">
              <a:xfrm>
                <a:off x="3024" y="3453"/>
                <a:ext cx="0" cy="288"/>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301" name="Line 291"/>
              <p:cNvSpPr>
                <a:spLocks noChangeShapeType="1"/>
              </p:cNvSpPr>
              <p:nvPr/>
            </p:nvSpPr>
            <p:spPr bwMode="auto">
              <a:xfrm>
                <a:off x="2928" y="3789"/>
                <a:ext cx="288" cy="0"/>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302" name="Line 292"/>
              <p:cNvSpPr>
                <a:spLocks noChangeShapeType="1"/>
              </p:cNvSpPr>
              <p:nvPr/>
            </p:nvSpPr>
            <p:spPr bwMode="auto">
              <a:xfrm>
                <a:off x="2928" y="3357"/>
                <a:ext cx="0" cy="432"/>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303" name="Line 293"/>
              <p:cNvSpPr>
                <a:spLocks noChangeShapeType="1"/>
              </p:cNvSpPr>
              <p:nvPr/>
            </p:nvSpPr>
            <p:spPr bwMode="auto">
              <a:xfrm flipV="1">
                <a:off x="2448" y="3837"/>
                <a:ext cx="864" cy="3"/>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304" name="Line 294"/>
              <p:cNvSpPr>
                <a:spLocks noChangeShapeType="1"/>
              </p:cNvSpPr>
              <p:nvPr/>
            </p:nvSpPr>
            <p:spPr bwMode="auto">
              <a:xfrm flipV="1">
                <a:off x="2352" y="3885"/>
                <a:ext cx="1008" cy="3"/>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305" name="Line 295"/>
              <p:cNvSpPr>
                <a:spLocks noChangeShapeType="1"/>
              </p:cNvSpPr>
              <p:nvPr/>
            </p:nvSpPr>
            <p:spPr bwMode="auto">
              <a:xfrm>
                <a:off x="1872" y="3648"/>
                <a:ext cx="480" cy="0"/>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306" name="Line 296"/>
              <p:cNvSpPr>
                <a:spLocks noChangeShapeType="1"/>
              </p:cNvSpPr>
              <p:nvPr/>
            </p:nvSpPr>
            <p:spPr bwMode="auto">
              <a:xfrm>
                <a:off x="1968" y="3600"/>
                <a:ext cx="480" cy="0"/>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307" name="Line 297"/>
              <p:cNvSpPr>
                <a:spLocks noChangeShapeType="1"/>
              </p:cNvSpPr>
              <p:nvPr/>
            </p:nvSpPr>
            <p:spPr bwMode="auto">
              <a:xfrm>
                <a:off x="2352" y="3648"/>
                <a:ext cx="0" cy="240"/>
              </a:xfrm>
              <a:prstGeom prst="line">
                <a:avLst/>
              </a:prstGeom>
              <a:noFill/>
              <a:ln w="12700">
                <a:solidFill>
                  <a:schemeClr val="tx1"/>
                </a:solidFill>
                <a:round/>
                <a:headEnd/>
                <a:tailEnd/>
              </a:ln>
            </p:spPr>
            <p:txBody>
              <a:bodyPr>
                <a:prstTxWarp prst="textNoShape">
                  <a:avLst/>
                </a:prstTxWarp>
              </a:bodyPr>
              <a:lstStyle/>
              <a:p>
                <a:endParaRPr lang="en-US"/>
              </a:p>
            </p:txBody>
          </p:sp>
          <p:sp>
            <p:nvSpPr>
              <p:cNvPr id="53308" name="Line 298"/>
              <p:cNvSpPr>
                <a:spLocks noChangeShapeType="1"/>
              </p:cNvSpPr>
              <p:nvPr/>
            </p:nvSpPr>
            <p:spPr bwMode="auto">
              <a:xfrm>
                <a:off x="2448" y="3600"/>
                <a:ext cx="0" cy="240"/>
              </a:xfrm>
              <a:prstGeom prst="line">
                <a:avLst/>
              </a:prstGeom>
              <a:noFill/>
              <a:ln w="12700">
                <a:solidFill>
                  <a:schemeClr val="tx1"/>
                </a:solidFill>
                <a:round/>
                <a:headEnd/>
                <a:tailEnd/>
              </a:ln>
            </p:spPr>
            <p:txBody>
              <a:bodyPr>
                <a:prstTxWarp prst="textNoShape">
                  <a:avLst/>
                </a:prstTxWarp>
              </a:bodyPr>
              <a:lstStyle/>
              <a:p>
                <a:endParaRPr lang="en-US"/>
              </a:p>
            </p:txBody>
          </p:sp>
        </p:grpSp>
      </p:grpSp>
      <p:sp>
        <p:nvSpPr>
          <p:cNvPr id="53262" name="TextBox 177"/>
          <p:cNvSpPr txBox="1">
            <a:spLocks noChangeArrowheads="1"/>
          </p:cNvSpPr>
          <p:nvPr/>
        </p:nvSpPr>
        <p:spPr bwMode="auto">
          <a:xfrm>
            <a:off x="1295400" y="2870200"/>
            <a:ext cx="901700" cy="400050"/>
          </a:xfrm>
          <a:prstGeom prst="rect">
            <a:avLst/>
          </a:prstGeom>
          <a:noFill/>
          <a:ln w="9525">
            <a:noFill/>
            <a:miter lim="800000"/>
            <a:headEnd/>
            <a:tailEnd/>
          </a:ln>
        </p:spPr>
        <p:txBody>
          <a:bodyPr wrap="none">
            <a:prstTxWarp prst="textNoShape">
              <a:avLst/>
            </a:prstTxWarp>
            <a:spAutoFit/>
          </a:bodyPr>
          <a:lstStyle/>
          <a:p>
            <a:r>
              <a:rPr lang="en-US" sz="2000">
                <a:latin typeface="Calibri" charset="0"/>
              </a:rPr>
              <a:t>Way 0</a:t>
            </a:r>
          </a:p>
        </p:txBody>
      </p:sp>
      <p:sp>
        <p:nvSpPr>
          <p:cNvPr id="53263" name="TextBox 178"/>
          <p:cNvSpPr txBox="1">
            <a:spLocks noChangeArrowheads="1"/>
          </p:cNvSpPr>
          <p:nvPr/>
        </p:nvSpPr>
        <p:spPr bwMode="auto">
          <a:xfrm>
            <a:off x="3352800" y="2870200"/>
            <a:ext cx="901700" cy="400050"/>
          </a:xfrm>
          <a:prstGeom prst="rect">
            <a:avLst/>
          </a:prstGeom>
          <a:noFill/>
          <a:ln w="9525">
            <a:noFill/>
            <a:miter lim="800000"/>
            <a:headEnd/>
            <a:tailEnd/>
          </a:ln>
        </p:spPr>
        <p:txBody>
          <a:bodyPr wrap="none">
            <a:prstTxWarp prst="textNoShape">
              <a:avLst/>
            </a:prstTxWarp>
            <a:spAutoFit/>
          </a:bodyPr>
          <a:lstStyle/>
          <a:p>
            <a:r>
              <a:rPr lang="en-US" sz="2000">
                <a:latin typeface="Calibri" charset="0"/>
              </a:rPr>
              <a:t>Way 1</a:t>
            </a:r>
          </a:p>
        </p:txBody>
      </p:sp>
      <p:sp>
        <p:nvSpPr>
          <p:cNvPr id="53264" name="TextBox 179"/>
          <p:cNvSpPr txBox="1">
            <a:spLocks noChangeArrowheads="1"/>
          </p:cNvSpPr>
          <p:nvPr/>
        </p:nvSpPr>
        <p:spPr bwMode="auto">
          <a:xfrm>
            <a:off x="5334000" y="2870200"/>
            <a:ext cx="901700" cy="400050"/>
          </a:xfrm>
          <a:prstGeom prst="rect">
            <a:avLst/>
          </a:prstGeom>
          <a:noFill/>
          <a:ln w="9525">
            <a:noFill/>
            <a:miter lim="800000"/>
            <a:headEnd/>
            <a:tailEnd/>
          </a:ln>
        </p:spPr>
        <p:txBody>
          <a:bodyPr wrap="none">
            <a:prstTxWarp prst="textNoShape">
              <a:avLst/>
            </a:prstTxWarp>
            <a:spAutoFit/>
          </a:bodyPr>
          <a:lstStyle/>
          <a:p>
            <a:r>
              <a:rPr lang="en-US" sz="2000">
                <a:latin typeface="Calibri" charset="0"/>
              </a:rPr>
              <a:t>Way 2</a:t>
            </a:r>
          </a:p>
        </p:txBody>
      </p:sp>
      <p:sp>
        <p:nvSpPr>
          <p:cNvPr id="53265" name="TextBox 180"/>
          <p:cNvSpPr txBox="1">
            <a:spLocks noChangeArrowheads="1"/>
          </p:cNvSpPr>
          <p:nvPr/>
        </p:nvSpPr>
        <p:spPr bwMode="auto">
          <a:xfrm>
            <a:off x="7315200" y="2870200"/>
            <a:ext cx="901700" cy="400050"/>
          </a:xfrm>
          <a:prstGeom prst="rect">
            <a:avLst/>
          </a:prstGeom>
          <a:noFill/>
          <a:ln w="9525">
            <a:noFill/>
            <a:miter lim="800000"/>
            <a:headEnd/>
            <a:tailEnd/>
          </a:ln>
        </p:spPr>
        <p:txBody>
          <a:bodyPr wrap="none">
            <a:prstTxWarp prst="textNoShape">
              <a:avLst/>
            </a:prstTxWarp>
            <a:spAutoFit/>
          </a:bodyPr>
          <a:lstStyle/>
          <a:p>
            <a:r>
              <a:rPr lang="en-US" sz="2000">
                <a:latin typeface="Calibri" charset="0"/>
              </a:rPr>
              <a:t>Way 3</a:t>
            </a:r>
          </a:p>
        </p:txBody>
      </p:sp>
      <p:sp>
        <p:nvSpPr>
          <p:cNvPr id="186" name="Slide Number Placeholder 185"/>
          <p:cNvSpPr>
            <a:spLocks noGrp="1"/>
          </p:cNvSpPr>
          <p:nvPr>
            <p:ph type="sldNum" sz="quarter" idx="12"/>
          </p:nvPr>
        </p:nvSpPr>
        <p:spPr/>
        <p:txBody>
          <a:bodyPr/>
          <a:lstStyle/>
          <a:p>
            <a:fld id="{3CC63E4C-4642-794D-A2FD-70F6B81535F5}" type="slidenum">
              <a:rPr lang="en-US" smtClean="0"/>
              <a:pPr/>
              <a:t>14</a:t>
            </a:fld>
            <a:endParaRPr lang="en-US" dirty="0"/>
          </a:p>
        </p:txBody>
      </p:sp>
      <p:cxnSp>
        <p:nvCxnSpPr>
          <p:cNvPr id="22" name="Straight Arrow Connector 21"/>
          <p:cNvCxnSpPr/>
          <p:nvPr/>
        </p:nvCxnSpPr>
        <p:spPr>
          <a:xfrm flipH="1">
            <a:off x="875179" y="1890713"/>
            <a:ext cx="7144" cy="7493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725014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076" y="147423"/>
            <a:ext cx="8856256" cy="873197"/>
          </a:xfrm>
        </p:spPr>
        <p:txBody>
          <a:bodyPr>
            <a:normAutofit fontScale="90000"/>
          </a:bodyPr>
          <a:lstStyle/>
          <a:p>
            <a:r>
              <a:rPr lang="en-US" b="1" dirty="0" smtClean="0"/>
              <a:t>How to find if a data address in cache?</a:t>
            </a:r>
            <a:r>
              <a:rPr lang="en-US" dirty="0" smtClean="0"/>
              <a:t> </a:t>
            </a:r>
            <a:endParaRPr lang="en-US" dirty="0"/>
          </a:p>
        </p:txBody>
      </p:sp>
      <p:sp>
        <p:nvSpPr>
          <p:cNvPr id="6" name="Slide Number Placeholder 5"/>
          <p:cNvSpPr>
            <a:spLocks noGrp="1"/>
          </p:cNvSpPr>
          <p:nvPr>
            <p:ph type="sldNum" sz="quarter" idx="12"/>
          </p:nvPr>
        </p:nvSpPr>
        <p:spPr/>
        <p:txBody>
          <a:bodyPr/>
          <a:lstStyle/>
          <a:p>
            <a:fld id="{3CC63E4C-4642-794D-A2FD-70F6B81535F5}" type="slidenum">
              <a:rPr lang="en-US" smtClean="0"/>
              <a:pPr/>
              <a:t>15</a:t>
            </a:fld>
            <a:endParaRPr lang="en-US"/>
          </a:p>
        </p:txBody>
      </p:sp>
      <p:sp>
        <p:nvSpPr>
          <p:cNvPr id="7" name="Content Placeholder 2"/>
          <p:cNvSpPr txBox="1">
            <a:spLocks/>
          </p:cNvSpPr>
          <p:nvPr/>
        </p:nvSpPr>
        <p:spPr>
          <a:xfrm>
            <a:off x="444500" y="1105798"/>
            <a:ext cx="8394700" cy="5638801"/>
          </a:xfrm>
          <a:prstGeom prst="rect">
            <a:avLst/>
          </a:prstGeom>
        </p:spPr>
        <p:txBody>
          <a:bodyPr vert="horz" lIns="91440" tIns="45720" rIns="91440" bIns="45720" rtlCol="0">
            <a:normAutofit/>
          </a:bodyPr>
          <a:lstStyle/>
          <a:p>
            <a:pPr marL="457200" indent="-457200">
              <a:buFont typeface="Arial"/>
              <a:buChar char="•"/>
            </a:pPr>
            <a:r>
              <a:rPr lang="en-US" sz="3200" dirty="0" smtClean="0"/>
              <a:t>Assume block size 8 bytes </a:t>
            </a:r>
            <a:r>
              <a:rPr lang="en-US" sz="3200" dirty="0" smtClean="0">
                <a:sym typeface="Wingdings" pitchFamily="2" charset="2"/>
              </a:rPr>
              <a:t>last 3 bits of address are offset.</a:t>
            </a:r>
            <a:endParaRPr lang="en-US" sz="3200" dirty="0" smtClean="0"/>
          </a:p>
          <a:p>
            <a:pPr marL="457200" indent="-457200">
              <a:buFont typeface="Arial"/>
              <a:buChar char="•"/>
            </a:pPr>
            <a:r>
              <a:rPr lang="en-US" sz="3200" dirty="0" smtClean="0"/>
              <a:t>Set index 2 bits. </a:t>
            </a:r>
          </a:p>
          <a:p>
            <a:pPr marL="457200" indent="-457200">
              <a:buFont typeface="Arial"/>
              <a:buChar char="•"/>
            </a:pPr>
            <a:r>
              <a:rPr lang="en-US" sz="3200" dirty="0" smtClean="0"/>
              <a:t>Given address 0b</a:t>
            </a:r>
            <a:r>
              <a:rPr lang="en-US" sz="3200" dirty="0" smtClean="0">
                <a:solidFill>
                  <a:srgbClr val="C00000"/>
                </a:solidFill>
              </a:rPr>
              <a:t>10</a:t>
            </a:r>
            <a:r>
              <a:rPr lang="en-US" sz="3200" dirty="0" smtClean="0">
                <a:solidFill>
                  <a:srgbClr val="FF0000"/>
                </a:solidFill>
              </a:rPr>
              <a:t>01</a:t>
            </a:r>
            <a:r>
              <a:rPr lang="en-US" sz="3200" dirty="0" smtClean="0">
                <a:solidFill>
                  <a:srgbClr val="00B050"/>
                </a:solidFill>
              </a:rPr>
              <a:t>011</a:t>
            </a:r>
            <a:r>
              <a:rPr lang="en-US" sz="3200" dirty="0"/>
              <a:t>, where to find this item from cache?</a:t>
            </a:r>
            <a:endParaRPr lang="en-US" sz="3200" dirty="0" smtClean="0">
              <a:sym typeface="Wingdings" pitchFamily="2" charset="2"/>
            </a:endParaRPr>
          </a:p>
        </p:txBody>
      </p:sp>
      <p:sp>
        <p:nvSpPr>
          <p:cNvPr id="3" name="Rectangle 2"/>
          <p:cNvSpPr/>
          <p:nvPr/>
        </p:nvSpPr>
        <p:spPr>
          <a:xfrm>
            <a:off x="6450354" y="835954"/>
            <a:ext cx="2541978" cy="369332"/>
          </a:xfrm>
          <a:prstGeom prst="rect">
            <a:avLst/>
          </a:prstGeom>
        </p:spPr>
        <p:txBody>
          <a:bodyPr wrap="none">
            <a:spAutoFit/>
          </a:bodyPr>
          <a:lstStyle/>
          <a:p>
            <a:r>
              <a:rPr lang="en-US" dirty="0">
                <a:sym typeface="Wingdings" pitchFamily="2" charset="2"/>
              </a:rPr>
              <a:t>0b means binary number</a:t>
            </a:r>
            <a:endParaRPr lang="en-US"/>
          </a:p>
        </p:txBody>
      </p:sp>
    </p:spTree>
    <p:extLst>
      <p:ext uri="{BB962C8B-B14F-4D97-AF65-F5344CB8AC3E}">
        <p14:creationId xmlns:p14="http://schemas.microsoft.com/office/powerpoint/2010/main" val="22147282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076" y="147423"/>
            <a:ext cx="8856256" cy="873197"/>
          </a:xfrm>
        </p:spPr>
        <p:txBody>
          <a:bodyPr>
            <a:normAutofit fontScale="90000"/>
          </a:bodyPr>
          <a:lstStyle/>
          <a:p>
            <a:r>
              <a:rPr lang="en-US" b="1" dirty="0" smtClean="0"/>
              <a:t>How to find if a data address in cache?</a:t>
            </a:r>
            <a:r>
              <a:rPr lang="en-US" dirty="0" smtClean="0"/>
              <a:t> </a:t>
            </a:r>
            <a:endParaRPr lang="en-US" dirty="0"/>
          </a:p>
        </p:txBody>
      </p:sp>
      <p:sp>
        <p:nvSpPr>
          <p:cNvPr id="6" name="Slide Number Placeholder 5"/>
          <p:cNvSpPr>
            <a:spLocks noGrp="1"/>
          </p:cNvSpPr>
          <p:nvPr>
            <p:ph type="sldNum" sz="quarter" idx="12"/>
          </p:nvPr>
        </p:nvSpPr>
        <p:spPr/>
        <p:txBody>
          <a:bodyPr/>
          <a:lstStyle/>
          <a:p>
            <a:fld id="{3CC63E4C-4642-794D-A2FD-70F6B81535F5}" type="slidenum">
              <a:rPr lang="en-US" smtClean="0"/>
              <a:pPr/>
              <a:t>16</a:t>
            </a:fld>
            <a:endParaRPr lang="en-US"/>
          </a:p>
        </p:txBody>
      </p:sp>
      <p:sp>
        <p:nvSpPr>
          <p:cNvPr id="7" name="Content Placeholder 2"/>
          <p:cNvSpPr txBox="1">
            <a:spLocks/>
          </p:cNvSpPr>
          <p:nvPr/>
        </p:nvSpPr>
        <p:spPr>
          <a:xfrm>
            <a:off x="444500" y="1105798"/>
            <a:ext cx="8394700" cy="5638801"/>
          </a:xfrm>
          <a:prstGeom prst="rect">
            <a:avLst/>
          </a:prstGeom>
        </p:spPr>
        <p:txBody>
          <a:bodyPr vert="horz" lIns="91440" tIns="45720" rIns="91440" bIns="45720" rtlCol="0">
            <a:normAutofit/>
          </a:bodyPr>
          <a:lstStyle/>
          <a:p>
            <a:pPr marL="457200" indent="-457200">
              <a:buFont typeface="Arial"/>
              <a:buChar char="•"/>
            </a:pPr>
            <a:r>
              <a:rPr lang="en-US" sz="3200" dirty="0" smtClean="0"/>
              <a:t>Assume block size 8 bytes </a:t>
            </a:r>
            <a:r>
              <a:rPr lang="en-US" sz="3200" dirty="0" smtClean="0">
                <a:sym typeface="Wingdings" pitchFamily="2" charset="2"/>
              </a:rPr>
              <a:t>last 3 bits of address are offset.</a:t>
            </a:r>
            <a:endParaRPr lang="en-US" sz="3200" dirty="0" smtClean="0"/>
          </a:p>
          <a:p>
            <a:pPr marL="457200" indent="-457200">
              <a:buFont typeface="Arial"/>
              <a:buChar char="•"/>
            </a:pPr>
            <a:r>
              <a:rPr lang="en-US" sz="3200" dirty="0" smtClean="0"/>
              <a:t>Set index 2 bits. </a:t>
            </a:r>
          </a:p>
          <a:p>
            <a:pPr marL="457200" indent="-457200">
              <a:buFont typeface="Arial"/>
              <a:buChar char="•"/>
            </a:pPr>
            <a:r>
              <a:rPr lang="en-US" sz="3200" dirty="0" smtClean="0"/>
              <a:t>0b</a:t>
            </a:r>
            <a:r>
              <a:rPr lang="en-US" sz="3200" dirty="0" smtClean="0">
                <a:solidFill>
                  <a:srgbClr val="C00000"/>
                </a:solidFill>
              </a:rPr>
              <a:t>10</a:t>
            </a:r>
            <a:r>
              <a:rPr lang="en-US" sz="3200" dirty="0" smtClean="0">
                <a:solidFill>
                  <a:srgbClr val="FF0000"/>
                </a:solidFill>
              </a:rPr>
              <a:t>01</a:t>
            </a:r>
            <a:r>
              <a:rPr lang="en-US" sz="3200" dirty="0" smtClean="0">
                <a:solidFill>
                  <a:srgbClr val="00B050"/>
                </a:solidFill>
              </a:rPr>
              <a:t>011</a:t>
            </a:r>
            <a:r>
              <a:rPr lang="en-US" sz="3200" dirty="0" smtClean="0"/>
              <a:t> </a:t>
            </a:r>
            <a:r>
              <a:rPr lang="en-US" sz="3200" dirty="0" smtClean="0">
                <a:sym typeface="Wingdings" pitchFamily="2" charset="2"/>
              </a:rPr>
              <a:t> Block number 0b</a:t>
            </a:r>
            <a:r>
              <a:rPr lang="en-US" sz="3200" dirty="0" smtClean="0">
                <a:solidFill>
                  <a:srgbClr val="C00000"/>
                </a:solidFill>
                <a:sym typeface="Wingdings" pitchFamily="2" charset="2"/>
              </a:rPr>
              <a:t>10</a:t>
            </a:r>
            <a:r>
              <a:rPr lang="en-US" sz="3200" dirty="0" smtClean="0">
                <a:solidFill>
                  <a:srgbClr val="FF0000"/>
                </a:solidFill>
                <a:sym typeface="Wingdings" pitchFamily="2" charset="2"/>
              </a:rPr>
              <a:t>01</a:t>
            </a:r>
            <a:r>
              <a:rPr lang="en-US" sz="3200" dirty="0" smtClean="0">
                <a:sym typeface="Wingdings" pitchFamily="2" charset="2"/>
              </a:rPr>
              <a:t>.</a:t>
            </a:r>
          </a:p>
          <a:p>
            <a:pPr marL="457200" indent="-457200">
              <a:buFont typeface="Arial"/>
              <a:buChar char="•"/>
            </a:pPr>
            <a:r>
              <a:rPr kumimoji="0" lang="en-US" sz="32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Set</a:t>
            </a:r>
            <a:r>
              <a:rPr kumimoji="0" lang="en-US" sz="3200" b="0" i="0" u="none" strike="noStrike" kern="1200" cap="none" spc="0" normalizeH="0" noProof="0" dirty="0" smtClean="0">
                <a:ln>
                  <a:noFill/>
                </a:ln>
                <a:solidFill>
                  <a:schemeClr val="tx1"/>
                </a:solidFill>
                <a:effectLst/>
                <a:uLnTx/>
                <a:uFillTx/>
                <a:latin typeface="+mn-lt"/>
                <a:ea typeface="+mn-ea"/>
                <a:cs typeface="+mn-cs"/>
                <a:sym typeface="Wingdings" pitchFamily="2" charset="2"/>
              </a:rPr>
              <a:t> index 2 bits (mod 4)</a:t>
            </a:r>
          </a:p>
          <a:p>
            <a:pPr marL="914400" lvl="1" indent="-457200">
              <a:buFont typeface="Arial"/>
              <a:buChar char="•"/>
            </a:pPr>
            <a:r>
              <a:rPr lang="en-US" sz="3200" baseline="0" dirty="0" smtClean="0">
                <a:sym typeface="Wingdings" pitchFamily="2" charset="2"/>
              </a:rPr>
              <a:t>Set</a:t>
            </a:r>
            <a:r>
              <a:rPr lang="en-US" sz="3200" dirty="0" smtClean="0">
                <a:sym typeface="Wingdings" pitchFamily="2" charset="2"/>
              </a:rPr>
              <a:t> number  0b</a:t>
            </a:r>
            <a:r>
              <a:rPr lang="en-US" sz="3200" dirty="0" smtClean="0">
                <a:solidFill>
                  <a:srgbClr val="FF0000"/>
                </a:solidFill>
                <a:sym typeface="Wingdings" pitchFamily="2" charset="2"/>
              </a:rPr>
              <a:t>01</a:t>
            </a:r>
            <a:r>
              <a:rPr lang="en-US" sz="3200" dirty="0" smtClean="0">
                <a:sym typeface="Wingdings" pitchFamily="2" charset="2"/>
              </a:rPr>
              <a:t>.</a:t>
            </a:r>
          </a:p>
          <a:p>
            <a:pPr marL="457200" indent="-457200">
              <a:buFont typeface="Arial"/>
              <a:buChar char="•"/>
            </a:pPr>
            <a:r>
              <a:rPr kumimoji="0" lang="en-US" sz="32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Tag</a:t>
            </a:r>
            <a:r>
              <a:rPr kumimoji="0" lang="en-US" sz="3200" b="0" i="0" u="none" strike="noStrike" kern="1200" cap="none" spc="0" normalizeH="0" noProof="0" dirty="0" smtClean="0">
                <a:ln>
                  <a:noFill/>
                </a:ln>
                <a:solidFill>
                  <a:schemeClr val="tx1"/>
                </a:solidFill>
                <a:effectLst/>
                <a:uLnTx/>
                <a:uFillTx/>
                <a:latin typeface="+mn-lt"/>
                <a:ea typeface="+mn-ea"/>
                <a:cs typeface="+mn-cs"/>
                <a:sym typeface="Wingdings" pitchFamily="2" charset="2"/>
              </a:rPr>
              <a:t> = 0b</a:t>
            </a:r>
            <a:r>
              <a:rPr kumimoji="0" lang="en-US" sz="3200" b="0" i="0" u="none" strike="noStrike" kern="1200" cap="none" spc="0" normalizeH="0" noProof="0" dirty="0" smtClean="0">
                <a:ln>
                  <a:noFill/>
                </a:ln>
                <a:solidFill>
                  <a:srgbClr val="C00000"/>
                </a:solidFill>
                <a:effectLst/>
                <a:uLnTx/>
                <a:uFillTx/>
                <a:latin typeface="+mn-lt"/>
                <a:ea typeface="+mn-ea"/>
                <a:cs typeface="+mn-cs"/>
                <a:sym typeface="Wingdings" pitchFamily="2" charset="2"/>
              </a:rPr>
              <a:t>10</a:t>
            </a:r>
            <a:r>
              <a:rPr kumimoji="0" lang="en-US" sz="3200" b="0" i="0" u="none" strike="noStrike" kern="1200" cap="none" spc="0" normalizeH="0" noProof="0" dirty="0" smtClean="0">
                <a:ln>
                  <a:noFill/>
                </a:ln>
                <a:solidFill>
                  <a:schemeClr val="tx1"/>
                </a:solidFill>
                <a:effectLst/>
                <a:uLnTx/>
                <a:uFillTx/>
                <a:latin typeface="+mn-lt"/>
                <a:ea typeface="+mn-ea"/>
                <a:cs typeface="+mn-cs"/>
                <a:sym typeface="Wingdings" pitchFamily="2" charset="2"/>
              </a:rPr>
              <a:t>.</a:t>
            </a:r>
          </a:p>
          <a:p>
            <a:pPr marL="914400" lvl="1" indent="-457200">
              <a:buFont typeface="Arial"/>
              <a:buChar char="•"/>
            </a:pPr>
            <a:r>
              <a:rPr lang="en-US" sz="3200" baseline="0" dirty="0" smtClean="0">
                <a:sym typeface="Wingdings" pitchFamily="2" charset="2"/>
              </a:rPr>
              <a:t>If</a:t>
            </a:r>
            <a:r>
              <a:rPr lang="en-US" sz="3200" dirty="0" smtClean="0">
                <a:sym typeface="Wingdings" pitchFamily="2" charset="2"/>
              </a:rPr>
              <a:t> directory based cache, only one block in set #1.</a:t>
            </a:r>
          </a:p>
          <a:p>
            <a:pPr marL="914400" lvl="1" indent="-457200">
              <a:buFont typeface="Arial"/>
              <a:buChar char="•"/>
            </a:pPr>
            <a:r>
              <a:rPr kumimoji="0" lang="en-US" sz="32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If</a:t>
            </a:r>
            <a:r>
              <a:rPr kumimoji="0" lang="en-US" sz="3200" b="0" i="0" u="none" strike="noStrike" kern="1200" cap="none" spc="0" normalizeH="0" noProof="0" dirty="0" smtClean="0">
                <a:ln>
                  <a:noFill/>
                </a:ln>
                <a:solidFill>
                  <a:schemeClr val="tx1"/>
                </a:solidFill>
                <a:effectLst/>
                <a:uLnTx/>
                <a:uFillTx/>
                <a:latin typeface="+mn-lt"/>
                <a:ea typeface="+mn-ea"/>
                <a:cs typeface="+mn-cs"/>
                <a:sym typeface="Wingdings" pitchFamily="2" charset="2"/>
              </a:rPr>
              <a:t> 4 ways,  there could be 4 blocks in set #1.</a:t>
            </a:r>
          </a:p>
          <a:p>
            <a:pPr marL="914400" lvl="1" indent="-457200">
              <a:buFont typeface="Arial"/>
              <a:buChar char="•"/>
            </a:pPr>
            <a:r>
              <a:rPr lang="en-US" sz="3200" baseline="0" dirty="0" smtClean="0">
                <a:sym typeface="Wingdings" pitchFamily="2" charset="2"/>
              </a:rPr>
              <a:t>Use</a:t>
            </a:r>
            <a:r>
              <a:rPr lang="en-US" sz="3200" dirty="0" smtClean="0">
                <a:sym typeface="Wingdings" pitchFamily="2" charset="2"/>
              </a:rPr>
              <a:t> tag 0b</a:t>
            </a:r>
            <a:r>
              <a:rPr lang="en-US" sz="3200" dirty="0" smtClean="0">
                <a:solidFill>
                  <a:srgbClr val="C00000"/>
                </a:solidFill>
                <a:sym typeface="Wingdings" pitchFamily="2" charset="2"/>
              </a:rPr>
              <a:t>10</a:t>
            </a:r>
            <a:r>
              <a:rPr lang="en-US" sz="3200" dirty="0" smtClean="0">
                <a:sym typeface="Wingdings" pitchFamily="2" charset="2"/>
              </a:rPr>
              <a:t> to compare what is in the set.</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3" name="Rectangle 2"/>
          <p:cNvSpPr/>
          <p:nvPr/>
        </p:nvSpPr>
        <p:spPr>
          <a:xfrm>
            <a:off x="6450354" y="835954"/>
            <a:ext cx="2541978" cy="369332"/>
          </a:xfrm>
          <a:prstGeom prst="rect">
            <a:avLst/>
          </a:prstGeom>
        </p:spPr>
        <p:txBody>
          <a:bodyPr wrap="none">
            <a:spAutoFit/>
          </a:bodyPr>
          <a:lstStyle/>
          <a:p>
            <a:r>
              <a:rPr lang="en-US" dirty="0">
                <a:sym typeface="Wingdings" pitchFamily="2" charset="2"/>
              </a:rPr>
              <a:t>0b means binary number</a:t>
            </a:r>
            <a:endParaRPr lang="en-US"/>
          </a:p>
        </p:txBody>
      </p:sp>
    </p:spTree>
    <p:extLst>
      <p:ext uri="{BB962C8B-B14F-4D97-AF65-F5344CB8AC3E}">
        <p14:creationId xmlns:p14="http://schemas.microsoft.com/office/powerpoint/2010/main" val="5540770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4"/>
          <p:cNvSpPr>
            <a:spLocks noGrp="1" noChangeArrowheads="1"/>
          </p:cNvSpPr>
          <p:nvPr>
            <p:ph type="title"/>
          </p:nvPr>
        </p:nvSpPr>
        <p:spPr>
          <a:xfrm>
            <a:off x="457200" y="274638"/>
            <a:ext cx="8229600" cy="741362"/>
          </a:xfrm>
        </p:spPr>
        <p:txBody>
          <a:bodyPr>
            <a:normAutofit fontScale="90000"/>
          </a:bodyPr>
          <a:lstStyle/>
          <a:p>
            <a:r>
              <a:rPr lang="en-US" dirty="0" smtClean="0"/>
              <a:t>Cache Replacement Policies</a:t>
            </a:r>
          </a:p>
        </p:txBody>
      </p:sp>
      <p:sp>
        <p:nvSpPr>
          <p:cNvPr id="1093647" name="Rectangle 15"/>
          <p:cNvSpPr>
            <a:spLocks noGrp="1" noChangeArrowheads="1"/>
          </p:cNvSpPr>
          <p:nvPr>
            <p:ph type="body" idx="1"/>
          </p:nvPr>
        </p:nvSpPr>
        <p:spPr>
          <a:xfrm>
            <a:off x="457200" y="1092200"/>
            <a:ext cx="8229600" cy="4525963"/>
          </a:xfrm>
        </p:spPr>
        <p:txBody>
          <a:bodyPr>
            <a:normAutofit fontScale="70000" lnSpcReduction="20000"/>
          </a:bodyPr>
          <a:lstStyle/>
          <a:p>
            <a:pPr>
              <a:defRPr/>
            </a:pPr>
            <a:r>
              <a:rPr lang="en-US" b="1" dirty="0" smtClean="0">
                <a:solidFill>
                  <a:srgbClr val="FF0000"/>
                </a:solidFill>
              </a:rPr>
              <a:t>Random Replacement</a:t>
            </a:r>
          </a:p>
          <a:p>
            <a:pPr lvl="1">
              <a:defRPr/>
            </a:pPr>
            <a:r>
              <a:rPr lang="en-US" dirty="0" smtClean="0"/>
              <a:t>Hardware randomly selects a cache evict</a:t>
            </a:r>
          </a:p>
          <a:p>
            <a:pPr>
              <a:defRPr/>
            </a:pPr>
            <a:r>
              <a:rPr lang="en-US" b="1" dirty="0" smtClean="0">
                <a:solidFill>
                  <a:srgbClr val="FF0000"/>
                </a:solidFill>
              </a:rPr>
              <a:t>Least-Recently Used</a:t>
            </a:r>
          </a:p>
          <a:p>
            <a:pPr lvl="1">
              <a:defRPr/>
            </a:pPr>
            <a:r>
              <a:rPr lang="en-US" dirty="0" smtClean="0"/>
              <a:t>Hardware keeps track of access history</a:t>
            </a:r>
          </a:p>
          <a:p>
            <a:pPr lvl="1">
              <a:defRPr/>
            </a:pPr>
            <a:r>
              <a:rPr lang="en-US" dirty="0" smtClean="0"/>
              <a:t>Replace the entry that has not been used for the longest time</a:t>
            </a:r>
          </a:p>
          <a:p>
            <a:pPr lvl="1">
              <a:defRPr/>
            </a:pPr>
            <a:r>
              <a:rPr lang="en-US" dirty="0" smtClean="0"/>
              <a:t>For 2-way set-associative cache, need one bit for LRU replacement</a:t>
            </a:r>
          </a:p>
          <a:p>
            <a:pPr>
              <a:defRPr/>
            </a:pPr>
            <a:r>
              <a:rPr lang="en-US" dirty="0" smtClean="0">
                <a:solidFill>
                  <a:srgbClr val="FF0000"/>
                </a:solidFill>
              </a:rPr>
              <a:t>Example of a Simple “Pseudo” LRU Implementation</a:t>
            </a:r>
          </a:p>
          <a:p>
            <a:pPr lvl="1">
              <a:defRPr/>
            </a:pPr>
            <a:r>
              <a:rPr lang="en-US" dirty="0" smtClean="0"/>
              <a:t>Assume 64 Fully Associative entries</a:t>
            </a:r>
          </a:p>
          <a:p>
            <a:pPr lvl="1">
              <a:defRPr/>
            </a:pPr>
            <a:r>
              <a:rPr lang="en-US" dirty="0" smtClean="0"/>
              <a:t>Hardware replacement pointer points to one cache entry</a:t>
            </a:r>
          </a:p>
          <a:p>
            <a:pPr lvl="1">
              <a:defRPr/>
            </a:pPr>
            <a:r>
              <a:rPr lang="en-US" dirty="0" smtClean="0"/>
              <a:t>Whenever access is made to the entry the pointer points to:</a:t>
            </a:r>
          </a:p>
          <a:p>
            <a:pPr lvl="2">
              <a:defRPr/>
            </a:pPr>
            <a:r>
              <a:rPr lang="en-US" dirty="0" smtClean="0"/>
              <a:t>Move the pointer to the next entry</a:t>
            </a:r>
          </a:p>
          <a:p>
            <a:pPr lvl="1">
              <a:defRPr/>
            </a:pPr>
            <a:r>
              <a:rPr lang="en-US" dirty="0" smtClean="0"/>
              <a:t>Otherwise: do not move the pointer</a:t>
            </a:r>
          </a:p>
          <a:p>
            <a:pPr lvl="1">
              <a:defRPr/>
            </a:pPr>
            <a:r>
              <a:rPr lang="en-US" dirty="0" smtClean="0"/>
              <a:t>(example of “not-most-recently used” replacement policy)</a:t>
            </a:r>
            <a:endParaRPr lang="en-US" dirty="0"/>
          </a:p>
        </p:txBody>
      </p:sp>
      <p:grpSp>
        <p:nvGrpSpPr>
          <p:cNvPr id="2" name="Group 2"/>
          <p:cNvGrpSpPr>
            <a:grpSpLocks/>
          </p:cNvGrpSpPr>
          <p:nvPr/>
        </p:nvGrpSpPr>
        <p:grpSpPr bwMode="auto">
          <a:xfrm>
            <a:off x="5272088" y="5324475"/>
            <a:ext cx="2979737" cy="1479550"/>
            <a:chOff x="3395" y="3116"/>
            <a:chExt cx="1877" cy="932"/>
          </a:xfrm>
        </p:grpSpPr>
        <p:sp>
          <p:nvSpPr>
            <p:cNvPr id="1093635" name="Rectangle 3"/>
            <p:cNvSpPr>
              <a:spLocks noChangeArrowheads="1"/>
            </p:cNvSpPr>
            <p:nvPr/>
          </p:nvSpPr>
          <p:spPr bwMode="auto">
            <a:xfrm>
              <a:off x="4376" y="3128"/>
              <a:ext cx="896" cy="896"/>
            </a:xfrm>
            <a:prstGeom prst="rect">
              <a:avLst/>
            </a:prstGeom>
            <a:noFill/>
            <a:ln w="25400">
              <a:solidFill>
                <a:schemeClr val="tx1"/>
              </a:solidFill>
              <a:miter lim="800000"/>
              <a:headEnd/>
              <a:tailEnd/>
            </a:ln>
            <a:effectLst/>
          </p:spPr>
          <p:txBody>
            <a:bodyPr wrap="none" anchor="ctr">
              <a:prstTxWarp prst="textNoShape">
                <a:avLst/>
              </a:prstTxWarp>
            </a:bodyPr>
            <a:lstStyle/>
            <a:p>
              <a:pPr>
                <a:defRPr/>
              </a:pPr>
              <a:endParaRPr lang="en-US">
                <a:latin typeface="+mn-lt"/>
              </a:endParaRPr>
            </a:p>
          </p:txBody>
        </p:sp>
        <p:sp>
          <p:nvSpPr>
            <p:cNvPr id="1093636" name="Line 4"/>
            <p:cNvSpPr>
              <a:spLocks noChangeShapeType="1"/>
            </p:cNvSpPr>
            <p:nvPr/>
          </p:nvSpPr>
          <p:spPr bwMode="auto">
            <a:xfrm>
              <a:off x="4376" y="3312"/>
              <a:ext cx="896" cy="0"/>
            </a:xfrm>
            <a:prstGeom prst="line">
              <a:avLst/>
            </a:prstGeom>
            <a:noFill/>
            <a:ln w="25400">
              <a:solidFill>
                <a:schemeClr val="tx1"/>
              </a:solidFill>
              <a:round/>
              <a:headEnd/>
              <a:tailEnd/>
            </a:ln>
            <a:effectLst/>
          </p:spPr>
          <p:txBody>
            <a:bodyPr wrap="none" anchor="ctr">
              <a:prstTxWarp prst="textNoShape">
                <a:avLst/>
              </a:prstTxWarp>
            </a:bodyPr>
            <a:lstStyle/>
            <a:p>
              <a:pPr>
                <a:defRPr/>
              </a:pPr>
              <a:endParaRPr lang="en-US">
                <a:latin typeface="+mn-lt"/>
              </a:endParaRPr>
            </a:p>
          </p:txBody>
        </p:sp>
        <p:sp>
          <p:nvSpPr>
            <p:cNvPr id="1093637" name="Line 5"/>
            <p:cNvSpPr>
              <a:spLocks noChangeShapeType="1"/>
            </p:cNvSpPr>
            <p:nvPr/>
          </p:nvSpPr>
          <p:spPr bwMode="auto">
            <a:xfrm>
              <a:off x="4376" y="3504"/>
              <a:ext cx="896" cy="0"/>
            </a:xfrm>
            <a:prstGeom prst="line">
              <a:avLst/>
            </a:prstGeom>
            <a:noFill/>
            <a:ln w="25400">
              <a:solidFill>
                <a:schemeClr val="tx1"/>
              </a:solidFill>
              <a:round/>
              <a:headEnd/>
              <a:tailEnd/>
            </a:ln>
            <a:effectLst/>
          </p:spPr>
          <p:txBody>
            <a:bodyPr wrap="none" anchor="ctr">
              <a:prstTxWarp prst="textNoShape">
                <a:avLst/>
              </a:prstTxWarp>
            </a:bodyPr>
            <a:lstStyle/>
            <a:p>
              <a:pPr>
                <a:defRPr/>
              </a:pPr>
              <a:endParaRPr lang="en-US">
                <a:latin typeface="+mn-lt"/>
              </a:endParaRPr>
            </a:p>
          </p:txBody>
        </p:sp>
        <p:sp>
          <p:nvSpPr>
            <p:cNvPr id="1093638" name="Line 6"/>
            <p:cNvSpPr>
              <a:spLocks noChangeShapeType="1"/>
            </p:cNvSpPr>
            <p:nvPr/>
          </p:nvSpPr>
          <p:spPr bwMode="auto">
            <a:xfrm>
              <a:off x="4376" y="3840"/>
              <a:ext cx="896" cy="0"/>
            </a:xfrm>
            <a:prstGeom prst="line">
              <a:avLst/>
            </a:prstGeom>
            <a:noFill/>
            <a:ln w="25400">
              <a:solidFill>
                <a:schemeClr val="tx1"/>
              </a:solidFill>
              <a:round/>
              <a:headEnd/>
              <a:tailEnd/>
            </a:ln>
            <a:effectLst/>
          </p:spPr>
          <p:txBody>
            <a:bodyPr wrap="none" anchor="ctr">
              <a:prstTxWarp prst="textNoShape">
                <a:avLst/>
              </a:prstTxWarp>
            </a:bodyPr>
            <a:lstStyle/>
            <a:p>
              <a:pPr>
                <a:defRPr/>
              </a:pPr>
              <a:endParaRPr lang="en-US">
                <a:latin typeface="+mn-lt"/>
              </a:endParaRPr>
            </a:p>
          </p:txBody>
        </p:sp>
        <p:sp>
          <p:nvSpPr>
            <p:cNvPr id="1093639" name="Rectangle 7"/>
            <p:cNvSpPr>
              <a:spLocks noChangeArrowheads="1"/>
            </p:cNvSpPr>
            <p:nvPr/>
          </p:nvSpPr>
          <p:spPr bwMode="auto">
            <a:xfrm>
              <a:off x="4739" y="3491"/>
              <a:ext cx="169" cy="289"/>
            </a:xfrm>
            <a:prstGeom prst="rect">
              <a:avLst/>
            </a:prstGeom>
            <a:noFill/>
            <a:ln w="12700">
              <a:noFill/>
              <a:miter lim="800000"/>
              <a:headEnd/>
              <a:tailEnd/>
            </a:ln>
            <a:effectLst/>
          </p:spPr>
          <p:txBody>
            <a:bodyPr wrap="none" lIns="90487" tIns="44450" rIns="90487" bIns="44450">
              <a:prstTxWarp prst="textNoShape">
                <a:avLst/>
              </a:prstTxWarp>
              <a:spAutoFit/>
            </a:bodyPr>
            <a:lstStyle/>
            <a:p>
              <a:pPr>
                <a:defRPr/>
              </a:pPr>
              <a:r>
                <a:rPr lang="en-US" sz="2400" b="1">
                  <a:latin typeface="+mn-lt"/>
                </a:rPr>
                <a:t>:</a:t>
              </a:r>
            </a:p>
          </p:txBody>
        </p:sp>
        <p:sp>
          <p:nvSpPr>
            <p:cNvPr id="1093640" name="Rectangle 8"/>
            <p:cNvSpPr>
              <a:spLocks noChangeArrowheads="1"/>
            </p:cNvSpPr>
            <p:nvPr/>
          </p:nvSpPr>
          <p:spPr bwMode="auto">
            <a:xfrm>
              <a:off x="4547" y="3116"/>
              <a:ext cx="496" cy="212"/>
            </a:xfrm>
            <a:prstGeom prst="rect">
              <a:avLst/>
            </a:prstGeom>
            <a:noFill/>
            <a:ln w="12700">
              <a:noFill/>
              <a:miter lim="800000"/>
              <a:headEnd/>
              <a:tailEnd/>
            </a:ln>
            <a:effectLst/>
          </p:spPr>
          <p:txBody>
            <a:bodyPr wrap="none" lIns="90487" tIns="44450" rIns="90487" bIns="44450">
              <a:prstTxWarp prst="textNoShape">
                <a:avLst/>
              </a:prstTxWarp>
              <a:spAutoFit/>
            </a:bodyPr>
            <a:lstStyle/>
            <a:p>
              <a:pPr>
                <a:defRPr/>
              </a:pPr>
              <a:r>
                <a:rPr lang="en-US" sz="1600" b="1" dirty="0">
                  <a:latin typeface="+mn-lt"/>
                </a:rPr>
                <a:t>Entry 0</a:t>
              </a:r>
            </a:p>
          </p:txBody>
        </p:sp>
        <p:sp>
          <p:nvSpPr>
            <p:cNvPr id="1093641" name="Rectangle 9"/>
            <p:cNvSpPr>
              <a:spLocks noChangeArrowheads="1"/>
            </p:cNvSpPr>
            <p:nvPr/>
          </p:nvSpPr>
          <p:spPr bwMode="auto">
            <a:xfrm>
              <a:off x="4547" y="3308"/>
              <a:ext cx="494" cy="212"/>
            </a:xfrm>
            <a:prstGeom prst="rect">
              <a:avLst/>
            </a:prstGeom>
            <a:noFill/>
            <a:ln w="12700">
              <a:noFill/>
              <a:miter lim="800000"/>
              <a:headEnd/>
              <a:tailEnd/>
            </a:ln>
            <a:effectLst/>
          </p:spPr>
          <p:txBody>
            <a:bodyPr wrap="none" lIns="90487" tIns="44450" rIns="90487" bIns="44450">
              <a:prstTxWarp prst="textNoShape">
                <a:avLst/>
              </a:prstTxWarp>
              <a:spAutoFit/>
            </a:bodyPr>
            <a:lstStyle/>
            <a:p>
              <a:pPr>
                <a:defRPr/>
              </a:pPr>
              <a:r>
                <a:rPr lang="en-US" sz="1600" b="1">
                  <a:latin typeface="+mn-lt"/>
                </a:rPr>
                <a:t>Entry 1</a:t>
              </a:r>
            </a:p>
          </p:txBody>
        </p:sp>
        <p:sp>
          <p:nvSpPr>
            <p:cNvPr id="1093642" name="Rectangle 10"/>
            <p:cNvSpPr>
              <a:spLocks noChangeArrowheads="1"/>
            </p:cNvSpPr>
            <p:nvPr/>
          </p:nvSpPr>
          <p:spPr bwMode="auto">
            <a:xfrm>
              <a:off x="4547" y="3836"/>
              <a:ext cx="588" cy="212"/>
            </a:xfrm>
            <a:prstGeom prst="rect">
              <a:avLst/>
            </a:prstGeom>
            <a:noFill/>
            <a:ln w="12700">
              <a:noFill/>
              <a:miter lim="800000"/>
              <a:headEnd/>
              <a:tailEnd/>
            </a:ln>
            <a:effectLst/>
          </p:spPr>
          <p:txBody>
            <a:bodyPr wrap="none" lIns="90487" tIns="44450" rIns="90487" bIns="44450">
              <a:prstTxWarp prst="textNoShape">
                <a:avLst/>
              </a:prstTxWarp>
              <a:spAutoFit/>
            </a:bodyPr>
            <a:lstStyle/>
            <a:p>
              <a:pPr>
                <a:defRPr/>
              </a:pPr>
              <a:r>
                <a:rPr lang="en-US" sz="1600" b="1">
                  <a:latin typeface="+mn-lt"/>
                </a:rPr>
                <a:t>Entry  63</a:t>
              </a:r>
            </a:p>
          </p:txBody>
        </p:sp>
        <p:sp>
          <p:nvSpPr>
            <p:cNvPr id="1093643" name="Line 11"/>
            <p:cNvSpPr>
              <a:spLocks noChangeShapeType="1"/>
            </p:cNvSpPr>
            <p:nvPr/>
          </p:nvSpPr>
          <p:spPr bwMode="auto">
            <a:xfrm>
              <a:off x="3464" y="3600"/>
              <a:ext cx="896" cy="0"/>
            </a:xfrm>
            <a:prstGeom prst="line">
              <a:avLst/>
            </a:prstGeom>
            <a:noFill/>
            <a:ln w="25400">
              <a:solidFill>
                <a:schemeClr val="tx1"/>
              </a:solidFill>
              <a:round/>
              <a:headEnd/>
              <a:tailEnd type="triangle" w="med" len="med"/>
            </a:ln>
            <a:effectLst/>
          </p:spPr>
          <p:txBody>
            <a:bodyPr wrap="none" anchor="ctr">
              <a:prstTxWarp prst="textNoShape">
                <a:avLst/>
              </a:prstTxWarp>
            </a:bodyPr>
            <a:lstStyle/>
            <a:p>
              <a:pPr>
                <a:defRPr/>
              </a:pPr>
              <a:endParaRPr lang="en-US">
                <a:latin typeface="+mn-lt"/>
              </a:endParaRPr>
            </a:p>
          </p:txBody>
        </p:sp>
        <p:sp>
          <p:nvSpPr>
            <p:cNvPr id="1093644" name="Rectangle 12"/>
            <p:cNvSpPr>
              <a:spLocks noChangeArrowheads="1"/>
            </p:cNvSpPr>
            <p:nvPr/>
          </p:nvSpPr>
          <p:spPr bwMode="auto">
            <a:xfrm>
              <a:off x="3395" y="3404"/>
              <a:ext cx="826" cy="210"/>
            </a:xfrm>
            <a:prstGeom prst="rect">
              <a:avLst/>
            </a:prstGeom>
            <a:noFill/>
            <a:ln w="12700">
              <a:noFill/>
              <a:miter lim="800000"/>
              <a:headEnd/>
              <a:tailEnd/>
            </a:ln>
            <a:effectLst/>
          </p:spPr>
          <p:txBody>
            <a:bodyPr wrap="none" lIns="90487" tIns="44450" rIns="90487" bIns="44450">
              <a:prstTxWarp prst="textNoShape">
                <a:avLst/>
              </a:prstTxWarp>
              <a:spAutoFit/>
            </a:bodyPr>
            <a:lstStyle/>
            <a:p>
              <a:pPr>
                <a:defRPr/>
              </a:pPr>
              <a:r>
                <a:rPr lang="en-US" sz="1600" b="1">
                  <a:latin typeface="+mn-lt"/>
                </a:rPr>
                <a:t>Replacement</a:t>
              </a:r>
            </a:p>
          </p:txBody>
        </p:sp>
        <p:sp>
          <p:nvSpPr>
            <p:cNvPr id="1093645" name="Rectangle 13"/>
            <p:cNvSpPr>
              <a:spLocks noChangeArrowheads="1"/>
            </p:cNvSpPr>
            <p:nvPr/>
          </p:nvSpPr>
          <p:spPr bwMode="auto">
            <a:xfrm>
              <a:off x="3539" y="3596"/>
              <a:ext cx="520" cy="210"/>
            </a:xfrm>
            <a:prstGeom prst="rect">
              <a:avLst/>
            </a:prstGeom>
            <a:noFill/>
            <a:ln w="12700">
              <a:noFill/>
              <a:miter lim="800000"/>
              <a:headEnd/>
              <a:tailEnd/>
            </a:ln>
            <a:effectLst/>
          </p:spPr>
          <p:txBody>
            <a:bodyPr wrap="none" lIns="90487" tIns="44450" rIns="90487" bIns="44450">
              <a:prstTxWarp prst="textNoShape">
                <a:avLst/>
              </a:prstTxWarp>
              <a:spAutoFit/>
            </a:bodyPr>
            <a:lstStyle/>
            <a:p>
              <a:pPr>
                <a:defRPr/>
              </a:pPr>
              <a:r>
                <a:rPr lang="en-US" sz="1600" b="1">
                  <a:latin typeface="+mn-lt"/>
                </a:rPr>
                <a:t>Pointer</a:t>
              </a:r>
            </a:p>
          </p:txBody>
        </p:sp>
      </p:grpSp>
      <p:sp>
        <p:nvSpPr>
          <p:cNvPr id="20" name="Slide Number Placeholder 19"/>
          <p:cNvSpPr>
            <a:spLocks noGrp="1"/>
          </p:cNvSpPr>
          <p:nvPr>
            <p:ph type="sldNum" sz="quarter" idx="12"/>
          </p:nvPr>
        </p:nvSpPr>
        <p:spPr/>
        <p:txBody>
          <a:bodyPr/>
          <a:lstStyle/>
          <a:p>
            <a:fld id="{3CC63E4C-4642-794D-A2FD-70F6B81535F5}" type="slidenum">
              <a:rPr lang="en-US" smtClean="0"/>
              <a:pPr/>
              <a:t>17</a:t>
            </a:fld>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093647">
                                            <p:txEl>
                                              <p:pRg st="6" end="6"/>
                                            </p:txEl>
                                          </p:spTgt>
                                        </p:tgtEl>
                                        <p:attrNameLst>
                                          <p:attrName>style.visibility</p:attrName>
                                        </p:attrNameLst>
                                      </p:cBhvr>
                                      <p:to>
                                        <p:strVal val="visible"/>
                                      </p:to>
                                    </p:set>
                                    <p:animEffect transition="in" filter="dissolve">
                                      <p:cBhvr>
                                        <p:cTn id="7" dur="500"/>
                                        <p:tgtEl>
                                          <p:spTgt spid="1093647">
                                            <p:txEl>
                                              <p:pRg st="6" end="6"/>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1093647">
                                            <p:txEl>
                                              <p:pRg st="7" end="7"/>
                                            </p:txEl>
                                          </p:spTgt>
                                        </p:tgtEl>
                                        <p:attrNameLst>
                                          <p:attrName>style.visibility</p:attrName>
                                        </p:attrNameLst>
                                      </p:cBhvr>
                                      <p:to>
                                        <p:strVal val="visible"/>
                                      </p:to>
                                    </p:set>
                                    <p:animEffect transition="in" filter="dissolve">
                                      <p:cBhvr>
                                        <p:cTn id="10" dur="500"/>
                                        <p:tgtEl>
                                          <p:spTgt spid="1093647">
                                            <p:txEl>
                                              <p:pRg st="7" end="7"/>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1093647">
                                            <p:txEl>
                                              <p:pRg st="8" end="8"/>
                                            </p:txEl>
                                          </p:spTgt>
                                        </p:tgtEl>
                                        <p:attrNameLst>
                                          <p:attrName>style.visibility</p:attrName>
                                        </p:attrNameLst>
                                      </p:cBhvr>
                                      <p:to>
                                        <p:strVal val="visible"/>
                                      </p:to>
                                    </p:set>
                                    <p:animEffect transition="in" filter="dissolve">
                                      <p:cBhvr>
                                        <p:cTn id="13" dur="500"/>
                                        <p:tgtEl>
                                          <p:spTgt spid="1093647">
                                            <p:txEl>
                                              <p:pRg st="8" end="8"/>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1093647">
                                            <p:txEl>
                                              <p:pRg st="9" end="9"/>
                                            </p:txEl>
                                          </p:spTgt>
                                        </p:tgtEl>
                                        <p:attrNameLst>
                                          <p:attrName>style.visibility</p:attrName>
                                        </p:attrNameLst>
                                      </p:cBhvr>
                                      <p:to>
                                        <p:strVal val="visible"/>
                                      </p:to>
                                    </p:set>
                                    <p:animEffect transition="in" filter="dissolve">
                                      <p:cBhvr>
                                        <p:cTn id="16" dur="500"/>
                                        <p:tgtEl>
                                          <p:spTgt spid="1093647">
                                            <p:txEl>
                                              <p:pRg st="9" end="9"/>
                                            </p:txEl>
                                          </p:spTgt>
                                        </p:tgtEl>
                                      </p:cBhvr>
                                    </p:animEffect>
                                  </p:childTnLst>
                                </p:cTn>
                              </p:par>
                              <p:par>
                                <p:cTn id="17" presetID="9" presetClass="entr" presetSubtype="0" fill="hold" nodeType="withEffect">
                                  <p:stCondLst>
                                    <p:cond delay="0"/>
                                  </p:stCondLst>
                                  <p:childTnLst>
                                    <p:set>
                                      <p:cBhvr>
                                        <p:cTn id="18" dur="1" fill="hold">
                                          <p:stCondLst>
                                            <p:cond delay="0"/>
                                          </p:stCondLst>
                                        </p:cTn>
                                        <p:tgtEl>
                                          <p:spTgt spid="1093647">
                                            <p:txEl>
                                              <p:pRg st="10" end="10"/>
                                            </p:txEl>
                                          </p:spTgt>
                                        </p:tgtEl>
                                        <p:attrNameLst>
                                          <p:attrName>style.visibility</p:attrName>
                                        </p:attrNameLst>
                                      </p:cBhvr>
                                      <p:to>
                                        <p:strVal val="visible"/>
                                      </p:to>
                                    </p:set>
                                    <p:animEffect transition="in" filter="dissolve">
                                      <p:cBhvr>
                                        <p:cTn id="19" dur="500"/>
                                        <p:tgtEl>
                                          <p:spTgt spid="1093647">
                                            <p:txEl>
                                              <p:pRg st="10" end="10"/>
                                            </p:txEl>
                                          </p:spTgt>
                                        </p:tgtEl>
                                      </p:cBhvr>
                                    </p:animEffect>
                                  </p:childTnLst>
                                </p:cTn>
                              </p:par>
                              <p:par>
                                <p:cTn id="20" presetID="9" presetClass="entr" presetSubtype="0" fill="hold" nodeType="withEffect">
                                  <p:stCondLst>
                                    <p:cond delay="0"/>
                                  </p:stCondLst>
                                  <p:childTnLst>
                                    <p:set>
                                      <p:cBhvr>
                                        <p:cTn id="21" dur="1" fill="hold">
                                          <p:stCondLst>
                                            <p:cond delay="0"/>
                                          </p:stCondLst>
                                        </p:cTn>
                                        <p:tgtEl>
                                          <p:spTgt spid="1093647">
                                            <p:txEl>
                                              <p:pRg st="11" end="11"/>
                                            </p:txEl>
                                          </p:spTgt>
                                        </p:tgtEl>
                                        <p:attrNameLst>
                                          <p:attrName>style.visibility</p:attrName>
                                        </p:attrNameLst>
                                      </p:cBhvr>
                                      <p:to>
                                        <p:strVal val="visible"/>
                                      </p:to>
                                    </p:set>
                                    <p:animEffect transition="in" filter="dissolve">
                                      <p:cBhvr>
                                        <p:cTn id="22" dur="500"/>
                                        <p:tgtEl>
                                          <p:spTgt spid="1093647">
                                            <p:txEl>
                                              <p:pRg st="11" end="11"/>
                                            </p:txEl>
                                          </p:spTgt>
                                        </p:tgtEl>
                                      </p:cBhvr>
                                    </p:animEffect>
                                  </p:childTnLst>
                                </p:cTn>
                              </p:par>
                              <p:par>
                                <p:cTn id="23" presetID="9" presetClass="entr" presetSubtype="0" fill="hold" nodeType="withEffect">
                                  <p:stCondLst>
                                    <p:cond delay="0"/>
                                  </p:stCondLst>
                                  <p:childTnLst>
                                    <p:set>
                                      <p:cBhvr>
                                        <p:cTn id="24" dur="1" fill="hold">
                                          <p:stCondLst>
                                            <p:cond delay="0"/>
                                          </p:stCondLst>
                                        </p:cTn>
                                        <p:tgtEl>
                                          <p:spTgt spid="1093647">
                                            <p:txEl>
                                              <p:pRg st="12" end="12"/>
                                            </p:txEl>
                                          </p:spTgt>
                                        </p:tgtEl>
                                        <p:attrNameLst>
                                          <p:attrName>style.visibility</p:attrName>
                                        </p:attrNameLst>
                                      </p:cBhvr>
                                      <p:to>
                                        <p:strVal val="visible"/>
                                      </p:to>
                                    </p:set>
                                    <p:animEffect transition="in" filter="dissolve">
                                      <p:cBhvr>
                                        <p:cTn id="25" dur="500"/>
                                        <p:tgtEl>
                                          <p:spTgt spid="1093647">
                                            <p:txEl>
                                              <p:pRg st="12" end="1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nodeType="clickEffect">
                                  <p:stCondLst>
                                    <p:cond delay="0"/>
                                  </p:stCondLst>
                                  <p:childTnLst>
                                    <p:set>
                                      <p:cBhvr>
                                        <p:cTn id="29" dur="1" fill="hold">
                                          <p:stCondLst>
                                            <p:cond delay="0"/>
                                          </p:stCondLst>
                                        </p:cTn>
                                        <p:tgtEl>
                                          <p:spTgt spid="2"/>
                                        </p:tgtEl>
                                        <p:attrNameLst>
                                          <p:attrName>style.visibility</p:attrName>
                                        </p:attrNameLst>
                                      </p:cBhvr>
                                      <p:to>
                                        <p:strVal val="visible"/>
                                      </p:to>
                                    </p:set>
                                    <p:animEffect transition="in" filter="dissolve">
                                      <p:cBhvr>
                                        <p:cTn id="3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Handling Data Writing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Store instructions write to memory, changing values</a:t>
            </a:r>
          </a:p>
          <a:p>
            <a:r>
              <a:rPr lang="en-US" dirty="0" smtClean="0"/>
              <a:t>Need to make sure cache and memory have same values on writes: 2 policies</a:t>
            </a:r>
          </a:p>
          <a:p>
            <a:pPr lvl="1"/>
            <a:r>
              <a:rPr lang="en-US" dirty="0" smtClean="0">
                <a:solidFill>
                  <a:srgbClr val="0000FF"/>
                </a:solidFill>
              </a:rPr>
              <a:t> </a:t>
            </a:r>
            <a:r>
              <a:rPr lang="en-US" dirty="0" smtClean="0">
                <a:solidFill>
                  <a:srgbClr val="FF0000"/>
                </a:solidFill>
              </a:rPr>
              <a:t>1) Write-through policy</a:t>
            </a:r>
            <a:r>
              <a:rPr lang="en-US" dirty="0" smtClean="0"/>
              <a:t>: write cache and write </a:t>
            </a:r>
            <a:r>
              <a:rPr lang="en-US" i="1" dirty="0" smtClean="0"/>
              <a:t>through </a:t>
            </a:r>
            <a:r>
              <a:rPr lang="en-US" dirty="0" smtClean="0"/>
              <a:t>the cache to memory</a:t>
            </a:r>
          </a:p>
          <a:p>
            <a:pPr lvl="2"/>
            <a:r>
              <a:rPr lang="en-US" dirty="0" smtClean="0"/>
              <a:t>Every write eventually gets to memory</a:t>
            </a:r>
          </a:p>
          <a:p>
            <a:pPr lvl="2"/>
            <a:r>
              <a:rPr lang="en-US" dirty="0" smtClean="0"/>
              <a:t>Too slow, so include Write Buffer to allow processor to continue once data in Buffer</a:t>
            </a:r>
          </a:p>
          <a:p>
            <a:pPr lvl="2"/>
            <a:r>
              <a:rPr lang="en-US" dirty="0" smtClean="0"/>
              <a:t>Buffer updates memory in parallel to processor</a:t>
            </a:r>
          </a:p>
          <a:p>
            <a:pPr lvl="1"/>
            <a:r>
              <a:rPr lang="en-US" dirty="0">
                <a:solidFill>
                  <a:srgbClr val="FF0000"/>
                </a:solidFill>
              </a:rPr>
              <a:t>2) Write-back policy</a:t>
            </a:r>
            <a:endParaRPr lang="en-US" dirty="0" smtClean="0">
              <a:solidFill>
                <a:srgbClr val="FF0000"/>
              </a:solidFill>
            </a:endParaRPr>
          </a:p>
          <a:p>
            <a:pPr lvl="1">
              <a:buNone/>
            </a:pPr>
            <a:endParaRPr lang="en-US" dirty="0" smtClean="0"/>
          </a:p>
          <a:p>
            <a:pPr lvl="1"/>
            <a:endParaRPr lang="en-US" dirty="0"/>
          </a:p>
        </p:txBody>
      </p:sp>
      <p:sp>
        <p:nvSpPr>
          <p:cNvPr id="6" name="Slide Number Placeholder 5"/>
          <p:cNvSpPr>
            <a:spLocks noGrp="1"/>
          </p:cNvSpPr>
          <p:nvPr>
            <p:ph type="sldNum" sz="quarter" idx="12"/>
          </p:nvPr>
        </p:nvSpPr>
        <p:spPr/>
        <p:txBody>
          <a:bodyPr/>
          <a:lstStyle/>
          <a:p>
            <a:fld id="{3CC63E4C-4642-794D-A2FD-70F6B81535F5}" type="slidenum">
              <a:rPr lang="en-US" smtClean="0"/>
              <a:pPr/>
              <a:t>18</a:t>
            </a:fld>
            <a:endParaRPr lang="en-US"/>
          </a:p>
        </p:txBody>
      </p:sp>
    </p:spTree>
    <p:extLst>
      <p:ext uri="{BB962C8B-B14F-4D97-AF65-F5344CB8AC3E}">
        <p14:creationId xmlns:p14="http://schemas.microsoft.com/office/powerpoint/2010/main" val="2549172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3" name="Straight Arrow Connector 52"/>
          <p:cNvCxnSpPr>
            <a:stCxn id="55" idx="2"/>
          </p:cNvCxnSpPr>
          <p:nvPr/>
        </p:nvCxnSpPr>
        <p:spPr>
          <a:xfrm rot="16200000" flipH="1">
            <a:off x="4994301" y="5288498"/>
            <a:ext cx="1297212" cy="12995"/>
          </a:xfrm>
          <a:prstGeom prst="straightConnector1">
            <a:avLst/>
          </a:prstGeom>
          <a:ln w="57150" cap="flat" cmpd="sng" algn="ctr">
            <a:solidFill>
              <a:schemeClr val="accent1"/>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6" name="Title 5"/>
          <p:cNvSpPr>
            <a:spLocks noGrp="1"/>
          </p:cNvSpPr>
          <p:nvPr>
            <p:ph type="title"/>
          </p:nvPr>
        </p:nvSpPr>
        <p:spPr>
          <a:xfrm>
            <a:off x="457200" y="274638"/>
            <a:ext cx="3809762" cy="1143000"/>
          </a:xfrm>
        </p:spPr>
        <p:txBody>
          <a:bodyPr>
            <a:normAutofit fontScale="90000"/>
          </a:bodyPr>
          <a:lstStyle/>
          <a:p>
            <a:r>
              <a:rPr lang="en-US" dirty="0" smtClean="0"/>
              <a:t>Write-Through Cache</a:t>
            </a:r>
            <a:endParaRPr lang="en-US" dirty="0"/>
          </a:p>
        </p:txBody>
      </p:sp>
      <p:sp>
        <p:nvSpPr>
          <p:cNvPr id="7" name="Content Placeholder 6"/>
          <p:cNvSpPr>
            <a:spLocks noGrp="1"/>
          </p:cNvSpPr>
          <p:nvPr>
            <p:ph sz="half" idx="1"/>
          </p:nvPr>
        </p:nvSpPr>
        <p:spPr/>
        <p:txBody>
          <a:bodyPr>
            <a:normAutofit lnSpcReduction="10000"/>
          </a:bodyPr>
          <a:lstStyle/>
          <a:p>
            <a:r>
              <a:rPr lang="en-US" dirty="0" smtClean="0"/>
              <a:t>Write both values in cache and in memory</a:t>
            </a:r>
          </a:p>
          <a:p>
            <a:r>
              <a:rPr lang="en-US" dirty="0" smtClean="0"/>
              <a:t>Write buffer stops CPU from stalling if memory cannot keep up</a:t>
            </a:r>
          </a:p>
          <a:p>
            <a:r>
              <a:rPr lang="en-US" dirty="0" smtClean="0"/>
              <a:t>Write buffer may have multiple entries to absorb bursts of writes</a:t>
            </a:r>
          </a:p>
          <a:p>
            <a:r>
              <a:rPr lang="en-US" dirty="0" smtClean="0"/>
              <a:t>What if store misses in cache?</a:t>
            </a:r>
            <a:endParaRPr lang="en-US" dirty="0"/>
          </a:p>
        </p:txBody>
      </p:sp>
      <p:sp>
        <p:nvSpPr>
          <p:cNvPr id="5" name="Slide Number Placeholder 4"/>
          <p:cNvSpPr>
            <a:spLocks noGrp="1"/>
          </p:cNvSpPr>
          <p:nvPr>
            <p:ph type="sldNum" sz="quarter" idx="12"/>
          </p:nvPr>
        </p:nvSpPr>
        <p:spPr>
          <a:xfrm>
            <a:off x="6695908" y="6299275"/>
            <a:ext cx="2133600" cy="365125"/>
          </a:xfrm>
        </p:spPr>
        <p:txBody>
          <a:bodyPr/>
          <a:lstStyle/>
          <a:p>
            <a:fld id="{3CC63E4C-4642-794D-A2FD-70F6B81535F5}" type="slidenum">
              <a:rPr lang="en-US" smtClean="0"/>
              <a:pPr/>
              <a:t>19</a:t>
            </a:fld>
            <a:endParaRPr lang="en-US"/>
          </a:p>
        </p:txBody>
      </p:sp>
      <p:sp>
        <p:nvSpPr>
          <p:cNvPr id="9" name="Rectangle 8"/>
          <p:cNvSpPr/>
          <p:nvPr/>
        </p:nvSpPr>
        <p:spPr>
          <a:xfrm>
            <a:off x="4951959" y="214034"/>
            <a:ext cx="3853109" cy="161238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000" dirty="0" smtClean="0"/>
              <a:t>Processor</a:t>
            </a:r>
            <a:endParaRPr lang="en-US" sz="3200" dirty="0"/>
          </a:p>
        </p:txBody>
      </p:sp>
      <p:sp>
        <p:nvSpPr>
          <p:cNvPr id="23" name="TextBox 22"/>
          <p:cNvSpPr txBox="1"/>
          <p:nvPr/>
        </p:nvSpPr>
        <p:spPr>
          <a:xfrm>
            <a:off x="4688114" y="1905000"/>
            <a:ext cx="933632" cy="646331"/>
          </a:xfrm>
          <a:prstGeom prst="rect">
            <a:avLst/>
          </a:prstGeom>
          <a:noFill/>
        </p:spPr>
        <p:txBody>
          <a:bodyPr wrap="none" rtlCol="0">
            <a:spAutoFit/>
          </a:bodyPr>
          <a:lstStyle/>
          <a:p>
            <a:pPr algn="ctr"/>
            <a:r>
              <a:rPr lang="en-US" dirty="0" smtClean="0"/>
              <a:t>32-bit</a:t>
            </a:r>
          </a:p>
          <a:p>
            <a:pPr algn="ctr"/>
            <a:r>
              <a:rPr lang="en-US" dirty="0" smtClean="0"/>
              <a:t>Address</a:t>
            </a:r>
            <a:endParaRPr lang="en-US" dirty="0"/>
          </a:p>
        </p:txBody>
      </p:sp>
      <p:sp>
        <p:nvSpPr>
          <p:cNvPr id="24" name="TextBox 23"/>
          <p:cNvSpPr txBox="1"/>
          <p:nvPr/>
        </p:nvSpPr>
        <p:spPr>
          <a:xfrm>
            <a:off x="7355114" y="1905000"/>
            <a:ext cx="740895" cy="646331"/>
          </a:xfrm>
          <a:prstGeom prst="rect">
            <a:avLst/>
          </a:prstGeom>
          <a:noFill/>
        </p:spPr>
        <p:txBody>
          <a:bodyPr wrap="none" rtlCol="0">
            <a:spAutoFit/>
          </a:bodyPr>
          <a:lstStyle/>
          <a:p>
            <a:pPr algn="ctr"/>
            <a:r>
              <a:rPr lang="en-US" dirty="0" smtClean="0"/>
              <a:t>32-bit</a:t>
            </a:r>
          </a:p>
          <a:p>
            <a:pPr algn="ctr"/>
            <a:r>
              <a:rPr lang="en-US" dirty="0" smtClean="0"/>
              <a:t>Data</a:t>
            </a:r>
            <a:endParaRPr lang="en-US" dirty="0"/>
          </a:p>
        </p:txBody>
      </p:sp>
      <p:sp>
        <p:nvSpPr>
          <p:cNvPr id="26" name="Rectangle 25"/>
          <p:cNvSpPr/>
          <p:nvPr/>
        </p:nvSpPr>
        <p:spPr>
          <a:xfrm>
            <a:off x="5037584" y="2590800"/>
            <a:ext cx="3824568" cy="2531743"/>
          </a:xfrm>
          <a:prstGeom prst="rect">
            <a:avLst/>
          </a:prstGeom>
          <a:noFill/>
          <a:ln w="28575" cap="flat" cmpd="sng" algn="ctr">
            <a:solidFill>
              <a:schemeClr val="accent1">
                <a:shade val="95000"/>
                <a:satMod val="105000"/>
              </a:schemeClr>
            </a:solidFill>
            <a:prstDash val="sysDash"/>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TextBox 26"/>
          <p:cNvSpPr txBox="1"/>
          <p:nvPr/>
        </p:nvSpPr>
        <p:spPr>
          <a:xfrm>
            <a:off x="6400800" y="2492829"/>
            <a:ext cx="1067269" cy="523220"/>
          </a:xfrm>
          <a:prstGeom prst="rect">
            <a:avLst/>
          </a:prstGeom>
          <a:noFill/>
        </p:spPr>
        <p:txBody>
          <a:bodyPr wrap="none" rtlCol="0">
            <a:spAutoFit/>
          </a:bodyPr>
          <a:lstStyle/>
          <a:p>
            <a:r>
              <a:rPr lang="en-US" sz="2800" dirty="0" smtClean="0"/>
              <a:t>Cache</a:t>
            </a:r>
            <a:endParaRPr lang="en-US" sz="2800" dirty="0"/>
          </a:p>
        </p:txBody>
      </p:sp>
      <p:sp>
        <p:nvSpPr>
          <p:cNvPr id="40" name="TextBox 39"/>
          <p:cNvSpPr txBox="1"/>
          <p:nvPr/>
        </p:nvSpPr>
        <p:spPr>
          <a:xfrm>
            <a:off x="4651828" y="5181600"/>
            <a:ext cx="933632" cy="646331"/>
          </a:xfrm>
          <a:prstGeom prst="rect">
            <a:avLst/>
          </a:prstGeom>
          <a:noFill/>
        </p:spPr>
        <p:txBody>
          <a:bodyPr wrap="none" rtlCol="0">
            <a:spAutoFit/>
          </a:bodyPr>
          <a:lstStyle/>
          <a:p>
            <a:pPr algn="ctr"/>
            <a:r>
              <a:rPr lang="en-US" dirty="0" smtClean="0"/>
              <a:t>32-bit</a:t>
            </a:r>
          </a:p>
          <a:p>
            <a:pPr algn="ctr"/>
            <a:r>
              <a:rPr lang="en-US" dirty="0" smtClean="0"/>
              <a:t>Address</a:t>
            </a:r>
            <a:endParaRPr lang="en-US" dirty="0"/>
          </a:p>
        </p:txBody>
      </p:sp>
      <p:sp>
        <p:nvSpPr>
          <p:cNvPr id="41" name="TextBox 40"/>
          <p:cNvSpPr txBox="1"/>
          <p:nvPr/>
        </p:nvSpPr>
        <p:spPr>
          <a:xfrm>
            <a:off x="7391400" y="5181600"/>
            <a:ext cx="740895" cy="646331"/>
          </a:xfrm>
          <a:prstGeom prst="rect">
            <a:avLst/>
          </a:prstGeom>
          <a:noFill/>
        </p:spPr>
        <p:txBody>
          <a:bodyPr wrap="none" rtlCol="0">
            <a:spAutoFit/>
          </a:bodyPr>
          <a:lstStyle/>
          <a:p>
            <a:pPr algn="ctr"/>
            <a:r>
              <a:rPr lang="en-US" dirty="0" smtClean="0"/>
              <a:t>32-bit</a:t>
            </a:r>
          </a:p>
          <a:p>
            <a:pPr algn="ctr"/>
            <a:r>
              <a:rPr lang="en-US" dirty="0" smtClean="0"/>
              <a:t>Data</a:t>
            </a:r>
            <a:endParaRPr lang="en-US" dirty="0"/>
          </a:p>
        </p:txBody>
      </p:sp>
      <p:sp>
        <p:nvSpPr>
          <p:cNvPr id="42" name="Rectangle 41"/>
          <p:cNvSpPr/>
          <p:nvPr/>
        </p:nvSpPr>
        <p:spPr>
          <a:xfrm>
            <a:off x="5080396" y="5964409"/>
            <a:ext cx="3781756" cy="89359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000" dirty="0" smtClean="0"/>
              <a:t>Memory</a:t>
            </a:r>
            <a:endParaRPr lang="en-US" dirty="0"/>
          </a:p>
        </p:txBody>
      </p:sp>
      <p:grpSp>
        <p:nvGrpSpPr>
          <p:cNvPr id="2" name="Group 48"/>
          <p:cNvGrpSpPr/>
          <p:nvPr/>
        </p:nvGrpSpPr>
        <p:grpSpPr>
          <a:xfrm>
            <a:off x="5638801" y="1828800"/>
            <a:ext cx="2971802" cy="4114802"/>
            <a:chOff x="3000691" y="1812156"/>
            <a:chExt cx="5395212" cy="4114802"/>
          </a:xfrm>
        </p:grpSpPr>
        <p:cxnSp>
          <p:nvCxnSpPr>
            <p:cNvPr id="45" name="Straight Arrow Connector 44"/>
            <p:cNvCxnSpPr>
              <a:stCxn id="13" idx="2"/>
            </p:cNvCxnSpPr>
            <p:nvPr/>
          </p:nvCxnSpPr>
          <p:spPr>
            <a:xfrm>
              <a:off x="7649136" y="4623132"/>
              <a:ext cx="55069" cy="1303826"/>
            </a:xfrm>
            <a:prstGeom prst="straightConnector1">
              <a:avLst/>
            </a:prstGeom>
            <a:ln w="57150" cap="flat" cmpd="sng" algn="ctr">
              <a:solidFill>
                <a:schemeClr val="accent1"/>
              </a:solidFill>
              <a:prstDash val="solid"/>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rot="5400000">
              <a:off x="6892883" y="2568406"/>
              <a:ext cx="1512503" cy="4"/>
            </a:xfrm>
            <a:prstGeom prst="straightConnector1">
              <a:avLst/>
            </a:prstGeom>
            <a:ln w="57150" cap="flat" cmpd="sng" algn="ctr">
              <a:solidFill>
                <a:schemeClr val="accent1"/>
              </a:solidFill>
              <a:prstDash val="solid"/>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grpSp>
          <p:nvGrpSpPr>
            <p:cNvPr id="8" name="Group 47"/>
            <p:cNvGrpSpPr/>
            <p:nvPr/>
          </p:nvGrpSpPr>
          <p:grpSpPr>
            <a:xfrm>
              <a:off x="6890647" y="3324660"/>
              <a:ext cx="1505256" cy="1298472"/>
              <a:chOff x="6890647" y="3324660"/>
              <a:chExt cx="1505256" cy="1298472"/>
            </a:xfrm>
          </p:grpSpPr>
          <p:sp>
            <p:nvSpPr>
              <p:cNvPr id="13" name="Rectangle 12"/>
              <p:cNvSpPr/>
              <p:nvPr/>
            </p:nvSpPr>
            <p:spPr>
              <a:xfrm>
                <a:off x="6921325" y="3324660"/>
                <a:ext cx="1455619" cy="129847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36" name="Straight Connector 35"/>
              <p:cNvCxnSpPr>
                <a:stCxn id="13" idx="1"/>
                <a:endCxn id="13" idx="3"/>
              </p:cNvCxnSpPr>
              <p:nvPr/>
            </p:nvCxnSpPr>
            <p:spPr>
              <a:xfrm rot="10800000" flipH="1">
                <a:off x="6921324" y="3973896"/>
                <a:ext cx="1455619"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6910474" y="3659035"/>
                <a:ext cx="1485429"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6890647" y="4263434"/>
                <a:ext cx="1485429" cy="1588"/>
              </a:xfrm>
              <a:prstGeom prst="line">
                <a:avLst/>
              </a:prstGeom>
            </p:spPr>
            <p:style>
              <a:lnRef idx="2">
                <a:schemeClr val="accent1"/>
              </a:lnRef>
              <a:fillRef idx="0">
                <a:schemeClr val="accent1"/>
              </a:fillRef>
              <a:effectRef idx="1">
                <a:schemeClr val="accent1"/>
              </a:effectRef>
              <a:fontRef idx="minor">
                <a:schemeClr val="tx1"/>
              </a:fontRef>
            </p:style>
          </p:cxnSp>
        </p:grpSp>
        <p:cxnSp>
          <p:nvCxnSpPr>
            <p:cNvPr id="43" name="Straight Arrow Connector 42"/>
            <p:cNvCxnSpPr/>
            <p:nvPr/>
          </p:nvCxnSpPr>
          <p:spPr>
            <a:xfrm>
              <a:off x="5905806" y="4707756"/>
              <a:ext cx="1798404" cy="304802"/>
            </a:xfrm>
            <a:prstGeom prst="straightConnector1">
              <a:avLst/>
            </a:prstGeom>
            <a:ln w="57150" cap="flat" cmpd="sng" algn="ctr">
              <a:solidFill>
                <a:schemeClr val="accent1"/>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a:stCxn id="68" idx="2"/>
            </p:cNvCxnSpPr>
            <p:nvPr/>
          </p:nvCxnSpPr>
          <p:spPr>
            <a:xfrm rot="5400000">
              <a:off x="3747493" y="3960954"/>
              <a:ext cx="304800" cy="1798403"/>
            </a:xfrm>
            <a:prstGeom prst="straightConnector1">
              <a:avLst/>
            </a:prstGeom>
            <a:ln w="57150" cap="flat" cmpd="sng" algn="ctr">
              <a:solidFill>
                <a:schemeClr val="accent1"/>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grpSp>
      <p:cxnSp>
        <p:nvCxnSpPr>
          <p:cNvPr id="51" name="Straight Arrow Connector 50"/>
          <p:cNvCxnSpPr>
            <a:endCxn id="55" idx="0"/>
          </p:cNvCxnSpPr>
          <p:nvPr/>
        </p:nvCxnSpPr>
        <p:spPr>
          <a:xfrm rot="16200000" flipH="1">
            <a:off x="4862587" y="2574095"/>
            <a:ext cx="1512504" cy="35141"/>
          </a:xfrm>
          <a:prstGeom prst="straightConnector1">
            <a:avLst/>
          </a:prstGeom>
          <a:ln w="57150" cap="flat" cmpd="sng" algn="ctr">
            <a:solidFill>
              <a:schemeClr val="accent1"/>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grpSp>
        <p:nvGrpSpPr>
          <p:cNvPr id="10" name="Group 53"/>
          <p:cNvGrpSpPr/>
          <p:nvPr/>
        </p:nvGrpSpPr>
        <p:grpSpPr>
          <a:xfrm>
            <a:off x="5181600" y="3347918"/>
            <a:ext cx="902593" cy="1298472"/>
            <a:chOff x="6890650" y="3324660"/>
            <a:chExt cx="1505253" cy="1298472"/>
          </a:xfrm>
        </p:grpSpPr>
        <p:sp>
          <p:nvSpPr>
            <p:cNvPr id="55" name="Rectangle 54"/>
            <p:cNvSpPr/>
            <p:nvPr/>
          </p:nvSpPr>
          <p:spPr>
            <a:xfrm>
              <a:off x="6921325" y="3324660"/>
              <a:ext cx="1455619" cy="129847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6" name="Straight Connector 55"/>
            <p:cNvCxnSpPr>
              <a:stCxn id="55" idx="1"/>
              <a:endCxn id="55" idx="3"/>
            </p:cNvCxnSpPr>
            <p:nvPr/>
          </p:nvCxnSpPr>
          <p:spPr>
            <a:xfrm rot="10800000" flipH="1">
              <a:off x="6921324" y="3973896"/>
              <a:ext cx="1455619"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a:off x="6910474" y="3659035"/>
              <a:ext cx="1485429"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Straight Connector 57"/>
            <p:cNvCxnSpPr/>
            <p:nvPr/>
          </p:nvCxnSpPr>
          <p:spPr>
            <a:xfrm>
              <a:off x="6890650" y="4263434"/>
              <a:ext cx="1485429"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60" name="Rectangle 59"/>
          <p:cNvSpPr/>
          <p:nvPr/>
        </p:nvSpPr>
        <p:spPr>
          <a:xfrm>
            <a:off x="5343580" y="3653285"/>
            <a:ext cx="652643" cy="369332"/>
          </a:xfrm>
          <a:prstGeom prst="rect">
            <a:avLst/>
          </a:prstGeom>
        </p:spPr>
        <p:txBody>
          <a:bodyPr wrap="none">
            <a:spAutoFit/>
          </a:bodyPr>
          <a:lstStyle/>
          <a:p>
            <a:r>
              <a:rPr lang="en-US" dirty="0" smtClean="0"/>
              <a:t>1022</a:t>
            </a:r>
            <a:endParaRPr lang="en-US" dirty="0"/>
          </a:p>
        </p:txBody>
      </p:sp>
      <p:sp>
        <p:nvSpPr>
          <p:cNvPr id="61" name="Rectangle 60"/>
          <p:cNvSpPr/>
          <p:nvPr/>
        </p:nvSpPr>
        <p:spPr>
          <a:xfrm>
            <a:off x="8020753" y="3633495"/>
            <a:ext cx="418654" cy="369332"/>
          </a:xfrm>
          <a:prstGeom prst="rect">
            <a:avLst/>
          </a:prstGeom>
        </p:spPr>
        <p:txBody>
          <a:bodyPr wrap="none">
            <a:spAutoFit/>
          </a:bodyPr>
          <a:lstStyle/>
          <a:p>
            <a:r>
              <a:rPr lang="en-US" dirty="0" smtClean="0"/>
              <a:t>99</a:t>
            </a:r>
            <a:endParaRPr lang="en-US" dirty="0"/>
          </a:p>
        </p:txBody>
      </p:sp>
      <p:sp>
        <p:nvSpPr>
          <p:cNvPr id="62" name="Rectangle 61"/>
          <p:cNvSpPr/>
          <p:nvPr/>
        </p:nvSpPr>
        <p:spPr>
          <a:xfrm flipH="1">
            <a:off x="5433093" y="3287381"/>
            <a:ext cx="775008" cy="369332"/>
          </a:xfrm>
          <a:prstGeom prst="rect">
            <a:avLst/>
          </a:prstGeom>
        </p:spPr>
        <p:txBody>
          <a:bodyPr wrap="square">
            <a:spAutoFit/>
          </a:bodyPr>
          <a:lstStyle/>
          <a:p>
            <a:r>
              <a:rPr lang="en-US" dirty="0" smtClean="0"/>
              <a:t>252</a:t>
            </a:r>
            <a:endParaRPr lang="en-US" dirty="0"/>
          </a:p>
        </p:txBody>
      </p:sp>
      <p:sp>
        <p:nvSpPr>
          <p:cNvPr id="63" name="Rectangle 62"/>
          <p:cNvSpPr/>
          <p:nvPr/>
        </p:nvSpPr>
        <p:spPr>
          <a:xfrm>
            <a:off x="8020753" y="3915037"/>
            <a:ext cx="301660" cy="369332"/>
          </a:xfrm>
          <a:prstGeom prst="rect">
            <a:avLst/>
          </a:prstGeom>
        </p:spPr>
        <p:txBody>
          <a:bodyPr wrap="none">
            <a:spAutoFit/>
          </a:bodyPr>
          <a:lstStyle/>
          <a:p>
            <a:r>
              <a:rPr lang="en-US" dirty="0" smtClean="0"/>
              <a:t>7</a:t>
            </a:r>
            <a:endParaRPr lang="en-US" dirty="0"/>
          </a:p>
        </p:txBody>
      </p:sp>
      <p:sp>
        <p:nvSpPr>
          <p:cNvPr id="64" name="Rectangle 63"/>
          <p:cNvSpPr/>
          <p:nvPr/>
        </p:nvSpPr>
        <p:spPr>
          <a:xfrm>
            <a:off x="7924800" y="4267200"/>
            <a:ext cx="418654" cy="369332"/>
          </a:xfrm>
          <a:prstGeom prst="rect">
            <a:avLst/>
          </a:prstGeom>
        </p:spPr>
        <p:txBody>
          <a:bodyPr wrap="none">
            <a:spAutoFit/>
          </a:bodyPr>
          <a:lstStyle/>
          <a:p>
            <a:r>
              <a:rPr lang="en-US" dirty="0" smtClean="0"/>
              <a:t>20</a:t>
            </a:r>
            <a:endParaRPr lang="en-US" dirty="0"/>
          </a:p>
        </p:txBody>
      </p:sp>
      <p:sp>
        <p:nvSpPr>
          <p:cNvPr id="65" name="Rectangle 64"/>
          <p:cNvSpPr/>
          <p:nvPr/>
        </p:nvSpPr>
        <p:spPr>
          <a:xfrm>
            <a:off x="8020753" y="3269325"/>
            <a:ext cx="418654" cy="369332"/>
          </a:xfrm>
          <a:prstGeom prst="rect">
            <a:avLst/>
          </a:prstGeom>
        </p:spPr>
        <p:txBody>
          <a:bodyPr wrap="none">
            <a:spAutoFit/>
          </a:bodyPr>
          <a:lstStyle/>
          <a:p>
            <a:r>
              <a:rPr lang="en-US" dirty="0" smtClean="0"/>
              <a:t>12</a:t>
            </a:r>
            <a:endParaRPr lang="en-US" dirty="0"/>
          </a:p>
        </p:txBody>
      </p:sp>
      <p:sp>
        <p:nvSpPr>
          <p:cNvPr id="66" name="Rectangle 65"/>
          <p:cNvSpPr/>
          <p:nvPr/>
        </p:nvSpPr>
        <p:spPr>
          <a:xfrm flipH="1">
            <a:off x="5379274" y="3977874"/>
            <a:ext cx="775008" cy="369332"/>
          </a:xfrm>
          <a:prstGeom prst="rect">
            <a:avLst/>
          </a:prstGeom>
        </p:spPr>
        <p:txBody>
          <a:bodyPr wrap="square">
            <a:spAutoFit/>
          </a:bodyPr>
          <a:lstStyle/>
          <a:p>
            <a:r>
              <a:rPr lang="en-US" dirty="0" smtClean="0"/>
              <a:t>131</a:t>
            </a:r>
            <a:endParaRPr lang="en-US" dirty="0"/>
          </a:p>
        </p:txBody>
      </p:sp>
      <p:sp>
        <p:nvSpPr>
          <p:cNvPr id="67" name="Rectangle 66"/>
          <p:cNvSpPr/>
          <p:nvPr/>
        </p:nvSpPr>
        <p:spPr>
          <a:xfrm flipH="1">
            <a:off x="5390037" y="4302464"/>
            <a:ext cx="775008" cy="369332"/>
          </a:xfrm>
          <a:prstGeom prst="rect">
            <a:avLst/>
          </a:prstGeom>
        </p:spPr>
        <p:txBody>
          <a:bodyPr wrap="square">
            <a:spAutoFit/>
          </a:bodyPr>
          <a:lstStyle/>
          <a:p>
            <a:r>
              <a:rPr lang="en-US" dirty="0" smtClean="0"/>
              <a:t>2041</a:t>
            </a:r>
            <a:endParaRPr lang="en-US" dirty="0"/>
          </a:p>
        </p:txBody>
      </p:sp>
      <p:sp>
        <p:nvSpPr>
          <p:cNvPr id="68" name="Rectangle 67"/>
          <p:cNvSpPr/>
          <p:nvPr/>
        </p:nvSpPr>
        <p:spPr>
          <a:xfrm>
            <a:off x="6248400" y="4495800"/>
            <a:ext cx="762000" cy="2286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err="1" smtClean="0"/>
              <a:t>Addr</a:t>
            </a:r>
            <a:endParaRPr lang="en-US" dirty="0"/>
          </a:p>
        </p:txBody>
      </p:sp>
      <p:sp>
        <p:nvSpPr>
          <p:cNvPr id="69" name="Rectangle 68"/>
          <p:cNvSpPr/>
          <p:nvPr/>
        </p:nvSpPr>
        <p:spPr>
          <a:xfrm>
            <a:off x="7010399" y="4499428"/>
            <a:ext cx="791029" cy="22497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Data</a:t>
            </a:r>
            <a:endParaRPr lang="en-US" dirty="0"/>
          </a:p>
        </p:txBody>
      </p:sp>
      <p:sp>
        <p:nvSpPr>
          <p:cNvPr id="83" name="Freeform 82"/>
          <p:cNvSpPr/>
          <p:nvPr/>
        </p:nvSpPr>
        <p:spPr>
          <a:xfrm>
            <a:off x="5640917" y="2993570"/>
            <a:ext cx="836083" cy="1483179"/>
          </a:xfrm>
          <a:custGeom>
            <a:avLst/>
            <a:gdLst>
              <a:gd name="connsiteX0" fmla="*/ 0 w 867833"/>
              <a:gd name="connsiteY0" fmla="*/ 21167 h 1672167"/>
              <a:gd name="connsiteX1" fmla="*/ 825500 w 867833"/>
              <a:gd name="connsiteY1" fmla="*/ 0 h 1672167"/>
              <a:gd name="connsiteX2" fmla="*/ 867833 w 867833"/>
              <a:gd name="connsiteY2" fmla="*/ 1672167 h 1672167"/>
            </a:gdLst>
            <a:ahLst/>
            <a:cxnLst>
              <a:cxn ang="0">
                <a:pos x="connsiteX0" y="connsiteY0"/>
              </a:cxn>
              <a:cxn ang="0">
                <a:pos x="connsiteX1" y="connsiteY1"/>
              </a:cxn>
              <a:cxn ang="0">
                <a:pos x="connsiteX2" y="connsiteY2"/>
              </a:cxn>
            </a:cxnLst>
            <a:rect l="l" t="t" r="r" b="b"/>
            <a:pathLst>
              <a:path w="867833" h="1672167">
                <a:moveTo>
                  <a:pt x="0" y="21167"/>
                </a:moveTo>
                <a:lnTo>
                  <a:pt x="825500" y="0"/>
                </a:lnTo>
                <a:lnTo>
                  <a:pt x="867833" y="1672167"/>
                </a:lnTo>
              </a:path>
            </a:pathLst>
          </a:custGeom>
          <a:ln>
            <a:tailEnd type="arrow"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4" name="Freeform 83"/>
          <p:cNvSpPr/>
          <p:nvPr/>
        </p:nvSpPr>
        <p:spPr>
          <a:xfrm flipH="1">
            <a:off x="7391399" y="2993570"/>
            <a:ext cx="809171" cy="1513019"/>
          </a:xfrm>
          <a:custGeom>
            <a:avLst/>
            <a:gdLst>
              <a:gd name="connsiteX0" fmla="*/ 0 w 867833"/>
              <a:gd name="connsiteY0" fmla="*/ 21167 h 1672167"/>
              <a:gd name="connsiteX1" fmla="*/ 825500 w 867833"/>
              <a:gd name="connsiteY1" fmla="*/ 0 h 1672167"/>
              <a:gd name="connsiteX2" fmla="*/ 867833 w 867833"/>
              <a:gd name="connsiteY2" fmla="*/ 1672167 h 1672167"/>
            </a:gdLst>
            <a:ahLst/>
            <a:cxnLst>
              <a:cxn ang="0">
                <a:pos x="connsiteX0" y="connsiteY0"/>
              </a:cxn>
              <a:cxn ang="0">
                <a:pos x="connsiteX1" y="connsiteY1"/>
              </a:cxn>
              <a:cxn ang="0">
                <a:pos x="connsiteX2" y="connsiteY2"/>
              </a:cxn>
            </a:cxnLst>
            <a:rect l="l" t="t" r="r" b="b"/>
            <a:pathLst>
              <a:path w="867833" h="1672167">
                <a:moveTo>
                  <a:pt x="0" y="21167"/>
                </a:moveTo>
                <a:lnTo>
                  <a:pt x="825500" y="0"/>
                </a:lnTo>
                <a:lnTo>
                  <a:pt x="867833" y="1672167"/>
                </a:lnTo>
              </a:path>
            </a:pathLst>
          </a:custGeom>
          <a:ln>
            <a:tailEnd type="arrow"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5" name="TextBox 84"/>
          <p:cNvSpPr txBox="1"/>
          <p:nvPr/>
        </p:nvSpPr>
        <p:spPr>
          <a:xfrm>
            <a:off x="6324600" y="3810000"/>
            <a:ext cx="1066800" cy="646331"/>
          </a:xfrm>
          <a:prstGeom prst="rect">
            <a:avLst/>
          </a:prstGeom>
          <a:noFill/>
        </p:spPr>
        <p:txBody>
          <a:bodyPr wrap="square" rtlCol="0">
            <a:spAutoFit/>
          </a:bodyPr>
          <a:lstStyle/>
          <a:p>
            <a:pPr algn="ctr"/>
            <a:r>
              <a:rPr lang="en-US" dirty="0" smtClean="0"/>
              <a:t>Write Buffer</a:t>
            </a:r>
          </a:p>
        </p:txBody>
      </p:sp>
    </p:spTree>
    <p:extLst>
      <p:ext uri="{BB962C8B-B14F-4D97-AF65-F5344CB8AC3E}">
        <p14:creationId xmlns:p14="http://schemas.microsoft.com/office/powerpoint/2010/main" val="765310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4"/>
          <p:cNvSpPr>
            <a:spLocks noGrp="1"/>
          </p:cNvSpPr>
          <p:nvPr>
            <p:ph type="sldNum" sz="quarter" idx="10"/>
          </p:nvPr>
        </p:nvSpPr>
        <p:spPr>
          <a:noFill/>
        </p:spPr>
        <p:txBody>
          <a:bodyPr/>
          <a:lstStyle/>
          <a:p>
            <a:fld id="{6A103E89-C65F-472A-B590-B29A466C71B7}" type="slidenum">
              <a:rPr lang="en-US" smtClean="0"/>
              <a:pPr/>
              <a:t>2</a:t>
            </a:fld>
            <a:endParaRPr lang="en-US" smtClean="0"/>
          </a:p>
        </p:txBody>
      </p:sp>
      <p:sp>
        <p:nvSpPr>
          <p:cNvPr id="20483" name="Rectangle 2"/>
          <p:cNvSpPr>
            <a:spLocks noGrp="1" noChangeArrowheads="1"/>
          </p:cNvSpPr>
          <p:nvPr>
            <p:ph type="title"/>
          </p:nvPr>
        </p:nvSpPr>
        <p:spPr>
          <a:xfrm>
            <a:off x="798513" y="306388"/>
            <a:ext cx="4559098" cy="569375"/>
          </a:xfrm>
        </p:spPr>
        <p:txBody>
          <a:bodyPr>
            <a:normAutofit fontScale="90000"/>
          </a:bodyPr>
          <a:lstStyle/>
          <a:p>
            <a:r>
              <a:rPr lang="en-US" dirty="0" smtClean="0"/>
              <a:t>Motivation</a:t>
            </a:r>
          </a:p>
        </p:txBody>
      </p:sp>
      <p:sp>
        <p:nvSpPr>
          <p:cNvPr id="20484" name="Rectangle 3"/>
          <p:cNvSpPr>
            <a:spLocks noGrp="1" noChangeArrowheads="1"/>
          </p:cNvSpPr>
          <p:nvPr>
            <p:ph type="body" idx="1"/>
          </p:nvPr>
        </p:nvSpPr>
        <p:spPr>
          <a:xfrm>
            <a:off x="609600" y="914400"/>
            <a:ext cx="8326438" cy="1938338"/>
          </a:xfrm>
        </p:spPr>
        <p:txBody>
          <a:bodyPr>
            <a:normAutofit fontScale="85000" lnSpcReduction="20000"/>
          </a:bodyPr>
          <a:lstStyle/>
          <a:p>
            <a:r>
              <a:rPr lang="en-US" smtClean="0"/>
              <a:t>Most applications in a single processor runs at only 10-20% of the processor peak</a:t>
            </a:r>
          </a:p>
          <a:p>
            <a:r>
              <a:rPr lang="en-US" smtClean="0"/>
              <a:t>Most of the single processor performance loss is in the memory system</a:t>
            </a:r>
          </a:p>
          <a:p>
            <a:pPr lvl="1"/>
            <a:r>
              <a:rPr lang="en-US" smtClean="0"/>
              <a:t>Moving data takes much longer than arithmetic and logic</a:t>
            </a:r>
          </a:p>
        </p:txBody>
      </p:sp>
      <p:sp>
        <p:nvSpPr>
          <p:cNvPr id="5" name="Rectangle 3"/>
          <p:cNvSpPr txBox="1">
            <a:spLocks noChangeArrowheads="1"/>
          </p:cNvSpPr>
          <p:nvPr/>
        </p:nvSpPr>
        <p:spPr bwMode="auto">
          <a:xfrm>
            <a:off x="609600" y="3178175"/>
            <a:ext cx="8305800" cy="3255963"/>
          </a:xfrm>
          <a:prstGeom prst="rect">
            <a:avLst/>
          </a:prstGeom>
          <a:noFill/>
          <a:ln w="9525">
            <a:noFill/>
            <a:miter lim="800000"/>
            <a:headEnd/>
            <a:tailEnd/>
          </a:ln>
        </p:spPr>
        <p:txBody>
          <a:bodyPr lIns="63500" tIns="25400" rIns="63500" bIns="25400">
            <a:spAutoFit/>
          </a:bodyPr>
          <a:lstStyle/>
          <a:p>
            <a:pPr marL="203200" indent="-203200">
              <a:spcBef>
                <a:spcPct val="15000"/>
              </a:spcBef>
              <a:buSzPct val="100000"/>
              <a:buFontTx/>
              <a:buChar char="•"/>
              <a:defRPr/>
            </a:pPr>
            <a:r>
              <a:rPr lang="en-US" sz="2800" b="0" dirty="0">
                <a:solidFill>
                  <a:schemeClr val="tx1"/>
                </a:solidFill>
                <a:latin typeface="Arial" charset="0"/>
              </a:rPr>
              <a:t>Parallel computing with low single machine performance is not good enough.</a:t>
            </a:r>
          </a:p>
          <a:p>
            <a:pPr marL="660400" lvl="1" indent="-203200">
              <a:spcBef>
                <a:spcPct val="15000"/>
              </a:spcBef>
              <a:buSzPct val="100000"/>
              <a:buFontTx/>
              <a:buChar char="•"/>
              <a:defRPr/>
            </a:pPr>
            <a:r>
              <a:rPr lang="en-US" sz="2800" b="0" dirty="0">
                <a:solidFill>
                  <a:schemeClr val="tx1"/>
                </a:solidFill>
                <a:latin typeface="Arial" charset="0"/>
              </a:rPr>
              <a:t>Understand high performance computing and cost in a single machine setting</a:t>
            </a:r>
          </a:p>
          <a:p>
            <a:pPr marL="203200" indent="-203200">
              <a:spcBef>
                <a:spcPct val="15000"/>
              </a:spcBef>
              <a:buSzPct val="100000"/>
              <a:buFontTx/>
              <a:buChar char="•"/>
              <a:defRPr/>
            </a:pPr>
            <a:r>
              <a:rPr lang="en-US" sz="2800" b="0" dirty="0" smtClean="0">
                <a:solidFill>
                  <a:schemeClr val="tx1"/>
                </a:solidFill>
                <a:latin typeface="Arial" charset="0"/>
              </a:rPr>
              <a:t>Review of cache/memory hierarchy</a:t>
            </a:r>
            <a:endParaRPr lang="en-US" sz="2800" b="0" dirty="0">
              <a:solidFill>
                <a:schemeClr val="tx1"/>
              </a:solidFill>
              <a:latin typeface="Arial" charset="0"/>
            </a:endParaRPr>
          </a:p>
          <a:p>
            <a:pPr marL="685800" lvl="1" indent="-190500">
              <a:spcBef>
                <a:spcPct val="15000"/>
              </a:spcBef>
              <a:buSzPct val="100000"/>
              <a:defRPr/>
            </a:pPr>
            <a:endParaRPr lang="en-US" sz="2400" b="0" dirty="0">
              <a:solidFill>
                <a:srgbClr val="000099"/>
              </a:solidFill>
              <a:latin typeface="Arial" charset="0"/>
            </a:endParaRPr>
          </a:p>
          <a:p>
            <a:pPr marL="203200" indent="-203200">
              <a:spcBef>
                <a:spcPct val="15000"/>
              </a:spcBef>
              <a:buSzPct val="100000"/>
              <a:buFontTx/>
              <a:buChar char="•"/>
              <a:defRPr/>
            </a:pPr>
            <a:endParaRPr lang="en-US" sz="2800" b="0" dirty="0">
              <a:solidFill>
                <a:schemeClr val="tx1"/>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2000"/>
                                        <p:tgtEl>
                                          <p:spTgt spid="5">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Handling Stores with Write-Back</a:t>
            </a:r>
            <a:endParaRPr lang="en-US" dirty="0"/>
          </a:p>
        </p:txBody>
      </p:sp>
      <p:sp>
        <p:nvSpPr>
          <p:cNvPr id="3" name="Content Placeholder 2"/>
          <p:cNvSpPr>
            <a:spLocks noGrp="1"/>
          </p:cNvSpPr>
          <p:nvPr>
            <p:ph idx="1"/>
          </p:nvPr>
        </p:nvSpPr>
        <p:spPr>
          <a:xfrm>
            <a:off x="457200" y="1600200"/>
            <a:ext cx="8229600" cy="4655577"/>
          </a:xfrm>
        </p:spPr>
        <p:txBody>
          <a:bodyPr>
            <a:normAutofit/>
          </a:bodyPr>
          <a:lstStyle/>
          <a:p>
            <a:pPr>
              <a:buNone/>
            </a:pPr>
            <a:r>
              <a:rPr lang="en-US" dirty="0" smtClean="0">
                <a:solidFill>
                  <a:srgbClr val="0000FF"/>
                </a:solidFill>
              </a:rPr>
              <a:t>2) Write-Back Policy</a:t>
            </a:r>
            <a:r>
              <a:rPr lang="en-US" dirty="0" smtClean="0"/>
              <a:t>: write only to cache and then write cache block </a:t>
            </a:r>
            <a:r>
              <a:rPr lang="en-US" i="1" dirty="0" smtClean="0"/>
              <a:t>back </a:t>
            </a:r>
            <a:r>
              <a:rPr lang="en-US" dirty="0" smtClean="0"/>
              <a:t>to memory when evict block from cache</a:t>
            </a:r>
          </a:p>
          <a:p>
            <a:pPr lvl="1"/>
            <a:r>
              <a:rPr lang="en-US" dirty="0" smtClean="0"/>
              <a:t>Writes collected in cache, only single write to memory per block</a:t>
            </a:r>
          </a:p>
          <a:p>
            <a:pPr lvl="1"/>
            <a:r>
              <a:rPr lang="en-US" dirty="0" smtClean="0"/>
              <a:t>Include bit to see if wrote to block or not, and then only write back if bit is set</a:t>
            </a:r>
          </a:p>
          <a:p>
            <a:pPr lvl="2"/>
            <a:r>
              <a:rPr lang="en-US" dirty="0" smtClean="0"/>
              <a:t>Called “</a:t>
            </a:r>
            <a:r>
              <a:rPr lang="en-US" dirty="0" smtClean="0">
                <a:solidFill>
                  <a:srgbClr val="0000FF"/>
                </a:solidFill>
              </a:rPr>
              <a:t>Dirty</a:t>
            </a:r>
            <a:r>
              <a:rPr lang="en-US" dirty="0" smtClean="0"/>
              <a:t>” bit (writing makes it “dirty”)</a:t>
            </a:r>
          </a:p>
          <a:p>
            <a:pPr lvl="1">
              <a:buNone/>
            </a:pPr>
            <a:endParaRPr lang="en-US" dirty="0" smtClean="0"/>
          </a:p>
          <a:p>
            <a:pPr lvl="1"/>
            <a:endParaRPr lang="en-US" dirty="0"/>
          </a:p>
        </p:txBody>
      </p:sp>
      <p:sp>
        <p:nvSpPr>
          <p:cNvPr id="6" name="Slide Number Placeholder 5"/>
          <p:cNvSpPr>
            <a:spLocks noGrp="1"/>
          </p:cNvSpPr>
          <p:nvPr>
            <p:ph type="sldNum" sz="quarter" idx="12"/>
          </p:nvPr>
        </p:nvSpPr>
        <p:spPr/>
        <p:txBody>
          <a:bodyPr/>
          <a:lstStyle/>
          <a:p>
            <a:fld id="{3CC63E4C-4642-794D-A2FD-70F6B81535F5}" type="slidenum">
              <a:rPr lang="en-US" smtClean="0"/>
              <a:pPr/>
              <a:t>20</a:t>
            </a:fld>
            <a:endParaRPr lang="en-US"/>
          </a:p>
        </p:txBody>
      </p:sp>
    </p:spTree>
    <p:extLst>
      <p:ext uri="{BB962C8B-B14F-4D97-AF65-F5344CB8AC3E}">
        <p14:creationId xmlns:p14="http://schemas.microsoft.com/office/powerpoint/2010/main" val="3565543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3" name="Straight Arrow Connector 52"/>
          <p:cNvCxnSpPr>
            <a:stCxn id="55" idx="2"/>
          </p:cNvCxnSpPr>
          <p:nvPr/>
        </p:nvCxnSpPr>
        <p:spPr>
          <a:xfrm rot="16200000" flipH="1">
            <a:off x="4994301" y="5288498"/>
            <a:ext cx="1297212" cy="12995"/>
          </a:xfrm>
          <a:prstGeom prst="straightConnector1">
            <a:avLst/>
          </a:prstGeom>
          <a:ln w="57150" cap="flat" cmpd="sng" algn="ctr">
            <a:solidFill>
              <a:schemeClr val="accent1"/>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6" name="Title 5"/>
          <p:cNvSpPr>
            <a:spLocks noGrp="1"/>
          </p:cNvSpPr>
          <p:nvPr>
            <p:ph type="title"/>
          </p:nvPr>
        </p:nvSpPr>
        <p:spPr>
          <a:xfrm>
            <a:off x="457200" y="274638"/>
            <a:ext cx="3809762" cy="1143000"/>
          </a:xfrm>
        </p:spPr>
        <p:txBody>
          <a:bodyPr>
            <a:normAutofit fontScale="90000"/>
          </a:bodyPr>
          <a:lstStyle/>
          <a:p>
            <a:r>
              <a:rPr lang="en-US" dirty="0" smtClean="0"/>
              <a:t>Write-Back Cache</a:t>
            </a:r>
            <a:endParaRPr lang="en-US" dirty="0"/>
          </a:p>
        </p:txBody>
      </p:sp>
      <p:sp>
        <p:nvSpPr>
          <p:cNvPr id="7" name="Content Placeholder 6"/>
          <p:cNvSpPr>
            <a:spLocks noGrp="1"/>
          </p:cNvSpPr>
          <p:nvPr>
            <p:ph sz="half" idx="1"/>
          </p:nvPr>
        </p:nvSpPr>
        <p:spPr>
          <a:xfrm>
            <a:off x="152400" y="1828800"/>
            <a:ext cx="4572000" cy="4525963"/>
          </a:xfrm>
        </p:spPr>
        <p:txBody>
          <a:bodyPr>
            <a:normAutofit fontScale="92500" lnSpcReduction="20000"/>
          </a:bodyPr>
          <a:lstStyle/>
          <a:p>
            <a:r>
              <a:rPr lang="en-US" dirty="0" smtClean="0"/>
              <a:t>Store/cache hit, write data in cache </a:t>
            </a:r>
            <a:r>
              <a:rPr lang="en-US" i="1" dirty="0" smtClean="0"/>
              <a:t>only </a:t>
            </a:r>
            <a:r>
              <a:rPr lang="en-US" dirty="0" smtClean="0"/>
              <a:t>&amp; set dirty bit</a:t>
            </a:r>
          </a:p>
          <a:p>
            <a:pPr lvl="1"/>
            <a:r>
              <a:rPr lang="en-US" dirty="0" smtClean="0"/>
              <a:t>Memory has stale value</a:t>
            </a:r>
          </a:p>
          <a:p>
            <a:r>
              <a:rPr lang="en-US" dirty="0" smtClean="0"/>
              <a:t>Store/cache miss, read data from memory, then update and set dirty bit</a:t>
            </a:r>
          </a:p>
          <a:p>
            <a:pPr lvl="1"/>
            <a:r>
              <a:rPr lang="en-US" dirty="0" smtClean="0"/>
              <a:t>“Write-allocate” policy</a:t>
            </a:r>
          </a:p>
          <a:p>
            <a:r>
              <a:rPr lang="en-US" dirty="0" smtClean="0"/>
              <a:t>Load/cache hit, use value from cache</a:t>
            </a:r>
          </a:p>
          <a:p>
            <a:r>
              <a:rPr lang="en-US" dirty="0" smtClean="0"/>
              <a:t>On any miss, write back evicted block, only if dirty. Update cache with new block and clear dirty bit.</a:t>
            </a:r>
          </a:p>
        </p:txBody>
      </p:sp>
      <p:sp>
        <p:nvSpPr>
          <p:cNvPr id="5" name="Slide Number Placeholder 4"/>
          <p:cNvSpPr>
            <a:spLocks noGrp="1"/>
          </p:cNvSpPr>
          <p:nvPr>
            <p:ph type="sldNum" sz="quarter" idx="12"/>
          </p:nvPr>
        </p:nvSpPr>
        <p:spPr>
          <a:xfrm>
            <a:off x="6695908" y="6299275"/>
            <a:ext cx="2133600" cy="365125"/>
          </a:xfrm>
        </p:spPr>
        <p:txBody>
          <a:bodyPr/>
          <a:lstStyle/>
          <a:p>
            <a:fld id="{3CC63E4C-4642-794D-A2FD-70F6B81535F5}" type="slidenum">
              <a:rPr lang="en-US" smtClean="0"/>
              <a:pPr/>
              <a:t>21</a:t>
            </a:fld>
            <a:endParaRPr lang="en-US"/>
          </a:p>
        </p:txBody>
      </p:sp>
      <p:sp>
        <p:nvSpPr>
          <p:cNvPr id="9" name="Rectangle 8"/>
          <p:cNvSpPr/>
          <p:nvPr/>
        </p:nvSpPr>
        <p:spPr>
          <a:xfrm>
            <a:off x="4951959" y="214034"/>
            <a:ext cx="3853109" cy="161238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000" dirty="0" smtClean="0"/>
              <a:t>Processor</a:t>
            </a:r>
            <a:endParaRPr lang="en-US" sz="3200" dirty="0"/>
          </a:p>
        </p:txBody>
      </p:sp>
      <p:sp>
        <p:nvSpPr>
          <p:cNvPr id="23" name="TextBox 22"/>
          <p:cNvSpPr txBox="1"/>
          <p:nvPr/>
        </p:nvSpPr>
        <p:spPr>
          <a:xfrm>
            <a:off x="4724400" y="1905000"/>
            <a:ext cx="933632" cy="646331"/>
          </a:xfrm>
          <a:prstGeom prst="rect">
            <a:avLst/>
          </a:prstGeom>
          <a:noFill/>
        </p:spPr>
        <p:txBody>
          <a:bodyPr wrap="none" rtlCol="0">
            <a:spAutoFit/>
          </a:bodyPr>
          <a:lstStyle/>
          <a:p>
            <a:pPr algn="ctr"/>
            <a:r>
              <a:rPr lang="en-US" dirty="0" smtClean="0"/>
              <a:t>32-bit</a:t>
            </a:r>
          </a:p>
          <a:p>
            <a:pPr algn="ctr"/>
            <a:r>
              <a:rPr lang="en-US" dirty="0" smtClean="0"/>
              <a:t>Address</a:t>
            </a:r>
            <a:endParaRPr lang="en-US" dirty="0"/>
          </a:p>
        </p:txBody>
      </p:sp>
      <p:sp>
        <p:nvSpPr>
          <p:cNvPr id="24" name="TextBox 23"/>
          <p:cNvSpPr txBox="1"/>
          <p:nvPr/>
        </p:nvSpPr>
        <p:spPr>
          <a:xfrm>
            <a:off x="7391400" y="1981200"/>
            <a:ext cx="740895" cy="646331"/>
          </a:xfrm>
          <a:prstGeom prst="rect">
            <a:avLst/>
          </a:prstGeom>
          <a:noFill/>
        </p:spPr>
        <p:txBody>
          <a:bodyPr wrap="none" rtlCol="0">
            <a:spAutoFit/>
          </a:bodyPr>
          <a:lstStyle/>
          <a:p>
            <a:pPr algn="ctr"/>
            <a:r>
              <a:rPr lang="en-US" dirty="0" smtClean="0"/>
              <a:t>32-bit</a:t>
            </a:r>
          </a:p>
          <a:p>
            <a:pPr algn="ctr"/>
            <a:r>
              <a:rPr lang="en-US" dirty="0" smtClean="0"/>
              <a:t>Data</a:t>
            </a:r>
            <a:endParaRPr lang="en-US" dirty="0"/>
          </a:p>
        </p:txBody>
      </p:sp>
      <p:sp>
        <p:nvSpPr>
          <p:cNvPr id="26" name="Rectangle 25"/>
          <p:cNvSpPr/>
          <p:nvPr/>
        </p:nvSpPr>
        <p:spPr>
          <a:xfrm>
            <a:off x="5037584" y="2590800"/>
            <a:ext cx="3824568" cy="2531743"/>
          </a:xfrm>
          <a:prstGeom prst="rect">
            <a:avLst/>
          </a:prstGeom>
          <a:noFill/>
          <a:ln w="28575" cap="flat" cmpd="sng" algn="ctr">
            <a:solidFill>
              <a:schemeClr val="accent1">
                <a:shade val="95000"/>
                <a:satMod val="105000"/>
              </a:schemeClr>
            </a:solidFill>
            <a:prstDash val="sysDash"/>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TextBox 26"/>
          <p:cNvSpPr txBox="1"/>
          <p:nvPr/>
        </p:nvSpPr>
        <p:spPr>
          <a:xfrm>
            <a:off x="6400800" y="2438400"/>
            <a:ext cx="1067269" cy="523220"/>
          </a:xfrm>
          <a:prstGeom prst="rect">
            <a:avLst/>
          </a:prstGeom>
          <a:noFill/>
        </p:spPr>
        <p:txBody>
          <a:bodyPr wrap="none" rtlCol="0">
            <a:spAutoFit/>
          </a:bodyPr>
          <a:lstStyle/>
          <a:p>
            <a:r>
              <a:rPr lang="en-US" sz="2800" dirty="0" smtClean="0"/>
              <a:t>Cache</a:t>
            </a:r>
            <a:endParaRPr lang="en-US" sz="2800" dirty="0"/>
          </a:p>
        </p:txBody>
      </p:sp>
      <p:sp>
        <p:nvSpPr>
          <p:cNvPr id="40" name="TextBox 39"/>
          <p:cNvSpPr txBox="1"/>
          <p:nvPr/>
        </p:nvSpPr>
        <p:spPr>
          <a:xfrm>
            <a:off x="4876800" y="5181600"/>
            <a:ext cx="933632" cy="646331"/>
          </a:xfrm>
          <a:prstGeom prst="rect">
            <a:avLst/>
          </a:prstGeom>
          <a:noFill/>
        </p:spPr>
        <p:txBody>
          <a:bodyPr wrap="none" rtlCol="0">
            <a:spAutoFit/>
          </a:bodyPr>
          <a:lstStyle/>
          <a:p>
            <a:pPr algn="ctr"/>
            <a:r>
              <a:rPr lang="en-US" dirty="0" smtClean="0"/>
              <a:t>32-bit</a:t>
            </a:r>
          </a:p>
          <a:p>
            <a:pPr algn="ctr"/>
            <a:r>
              <a:rPr lang="en-US" dirty="0" smtClean="0"/>
              <a:t>Address</a:t>
            </a:r>
            <a:endParaRPr lang="en-US" dirty="0"/>
          </a:p>
        </p:txBody>
      </p:sp>
      <p:sp>
        <p:nvSpPr>
          <p:cNvPr id="41" name="TextBox 40"/>
          <p:cNvSpPr txBox="1"/>
          <p:nvPr/>
        </p:nvSpPr>
        <p:spPr>
          <a:xfrm>
            <a:off x="7391400" y="5181600"/>
            <a:ext cx="740895" cy="646331"/>
          </a:xfrm>
          <a:prstGeom prst="rect">
            <a:avLst/>
          </a:prstGeom>
          <a:noFill/>
        </p:spPr>
        <p:txBody>
          <a:bodyPr wrap="none" rtlCol="0">
            <a:spAutoFit/>
          </a:bodyPr>
          <a:lstStyle/>
          <a:p>
            <a:pPr algn="ctr"/>
            <a:r>
              <a:rPr lang="en-US" dirty="0" smtClean="0"/>
              <a:t>32-bit</a:t>
            </a:r>
          </a:p>
          <a:p>
            <a:pPr algn="ctr"/>
            <a:r>
              <a:rPr lang="en-US" dirty="0" smtClean="0"/>
              <a:t>Data</a:t>
            </a:r>
            <a:endParaRPr lang="en-US" dirty="0"/>
          </a:p>
        </p:txBody>
      </p:sp>
      <p:sp>
        <p:nvSpPr>
          <p:cNvPr id="42" name="Rectangle 41"/>
          <p:cNvSpPr/>
          <p:nvPr/>
        </p:nvSpPr>
        <p:spPr>
          <a:xfrm>
            <a:off x="5080396" y="5964409"/>
            <a:ext cx="3781756" cy="89359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000" dirty="0" smtClean="0"/>
              <a:t>Memory</a:t>
            </a:r>
            <a:endParaRPr lang="en-US" dirty="0"/>
          </a:p>
        </p:txBody>
      </p:sp>
      <p:grpSp>
        <p:nvGrpSpPr>
          <p:cNvPr id="2" name="Group 48"/>
          <p:cNvGrpSpPr/>
          <p:nvPr/>
        </p:nvGrpSpPr>
        <p:grpSpPr>
          <a:xfrm>
            <a:off x="7781473" y="1828800"/>
            <a:ext cx="829128" cy="4104888"/>
            <a:chOff x="6890647" y="1812156"/>
            <a:chExt cx="1505256" cy="4104888"/>
          </a:xfrm>
        </p:grpSpPr>
        <p:cxnSp>
          <p:nvCxnSpPr>
            <p:cNvPr id="45" name="Straight Arrow Connector 44"/>
            <p:cNvCxnSpPr>
              <a:stCxn id="13" idx="2"/>
            </p:cNvCxnSpPr>
            <p:nvPr/>
          </p:nvCxnSpPr>
          <p:spPr>
            <a:xfrm rot="5400000">
              <a:off x="6992752" y="5260664"/>
              <a:ext cx="1293913" cy="18848"/>
            </a:xfrm>
            <a:prstGeom prst="straightConnector1">
              <a:avLst/>
            </a:prstGeom>
            <a:ln w="57150" cap="flat" cmpd="sng" algn="ctr">
              <a:solidFill>
                <a:schemeClr val="accent1"/>
              </a:solidFill>
              <a:prstDash val="solid"/>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rot="5400000">
              <a:off x="6892883" y="2568406"/>
              <a:ext cx="1512503" cy="4"/>
            </a:xfrm>
            <a:prstGeom prst="straightConnector1">
              <a:avLst/>
            </a:prstGeom>
            <a:ln w="57150" cap="flat" cmpd="sng" algn="ctr">
              <a:solidFill>
                <a:schemeClr val="accent1"/>
              </a:solidFill>
              <a:prstDash val="solid"/>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grpSp>
          <p:nvGrpSpPr>
            <p:cNvPr id="8" name="Group 47"/>
            <p:cNvGrpSpPr/>
            <p:nvPr/>
          </p:nvGrpSpPr>
          <p:grpSpPr>
            <a:xfrm>
              <a:off x="6890647" y="3324660"/>
              <a:ext cx="1505256" cy="1298472"/>
              <a:chOff x="6890647" y="3324660"/>
              <a:chExt cx="1505256" cy="1298472"/>
            </a:xfrm>
          </p:grpSpPr>
          <p:sp>
            <p:nvSpPr>
              <p:cNvPr id="13" name="Rectangle 12"/>
              <p:cNvSpPr/>
              <p:nvPr/>
            </p:nvSpPr>
            <p:spPr>
              <a:xfrm>
                <a:off x="6921325" y="3324660"/>
                <a:ext cx="1455619" cy="129847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36" name="Straight Connector 35"/>
              <p:cNvCxnSpPr>
                <a:stCxn id="13" idx="1"/>
                <a:endCxn id="13" idx="3"/>
              </p:cNvCxnSpPr>
              <p:nvPr/>
            </p:nvCxnSpPr>
            <p:spPr>
              <a:xfrm rot="10800000" flipH="1">
                <a:off x="6921324" y="3973896"/>
                <a:ext cx="1455619"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6910474" y="3659035"/>
                <a:ext cx="1485429"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6890647" y="4263434"/>
                <a:ext cx="1485429" cy="1588"/>
              </a:xfrm>
              <a:prstGeom prst="line">
                <a:avLst/>
              </a:prstGeom>
            </p:spPr>
            <p:style>
              <a:lnRef idx="2">
                <a:schemeClr val="accent1"/>
              </a:lnRef>
              <a:fillRef idx="0">
                <a:schemeClr val="accent1"/>
              </a:fillRef>
              <a:effectRef idx="1">
                <a:schemeClr val="accent1"/>
              </a:effectRef>
              <a:fontRef idx="minor">
                <a:schemeClr val="tx1"/>
              </a:fontRef>
            </p:style>
          </p:cxnSp>
        </p:grpSp>
      </p:grpSp>
      <p:cxnSp>
        <p:nvCxnSpPr>
          <p:cNvPr id="51" name="Straight Arrow Connector 50"/>
          <p:cNvCxnSpPr>
            <a:endCxn id="55" idx="0"/>
          </p:cNvCxnSpPr>
          <p:nvPr/>
        </p:nvCxnSpPr>
        <p:spPr>
          <a:xfrm rot="16200000" flipH="1">
            <a:off x="4862587" y="2574095"/>
            <a:ext cx="1512504" cy="35141"/>
          </a:xfrm>
          <a:prstGeom prst="straightConnector1">
            <a:avLst/>
          </a:prstGeom>
          <a:ln w="57150" cap="flat" cmpd="sng" algn="ctr">
            <a:solidFill>
              <a:schemeClr val="accent1"/>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grpSp>
        <p:nvGrpSpPr>
          <p:cNvPr id="10" name="Group 53"/>
          <p:cNvGrpSpPr/>
          <p:nvPr/>
        </p:nvGrpSpPr>
        <p:grpSpPr>
          <a:xfrm>
            <a:off x="5181600" y="3347918"/>
            <a:ext cx="902593" cy="1298472"/>
            <a:chOff x="6890650" y="3324660"/>
            <a:chExt cx="1505253" cy="1298472"/>
          </a:xfrm>
        </p:grpSpPr>
        <p:sp>
          <p:nvSpPr>
            <p:cNvPr id="55" name="Rectangle 54"/>
            <p:cNvSpPr/>
            <p:nvPr/>
          </p:nvSpPr>
          <p:spPr>
            <a:xfrm>
              <a:off x="6921325" y="3324660"/>
              <a:ext cx="1455619" cy="129847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6" name="Straight Connector 55"/>
            <p:cNvCxnSpPr>
              <a:stCxn id="55" idx="1"/>
              <a:endCxn id="55" idx="3"/>
            </p:cNvCxnSpPr>
            <p:nvPr/>
          </p:nvCxnSpPr>
          <p:spPr>
            <a:xfrm rot="10800000" flipH="1">
              <a:off x="6921324" y="3973896"/>
              <a:ext cx="1455619"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a:off x="6910474" y="3659035"/>
              <a:ext cx="1485429"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Straight Connector 57"/>
            <p:cNvCxnSpPr/>
            <p:nvPr/>
          </p:nvCxnSpPr>
          <p:spPr>
            <a:xfrm>
              <a:off x="6890650" y="4263434"/>
              <a:ext cx="1485429"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60" name="Rectangle 59"/>
          <p:cNvSpPr/>
          <p:nvPr/>
        </p:nvSpPr>
        <p:spPr>
          <a:xfrm>
            <a:off x="5343580" y="3653285"/>
            <a:ext cx="652643" cy="369332"/>
          </a:xfrm>
          <a:prstGeom prst="rect">
            <a:avLst/>
          </a:prstGeom>
        </p:spPr>
        <p:txBody>
          <a:bodyPr wrap="none">
            <a:spAutoFit/>
          </a:bodyPr>
          <a:lstStyle/>
          <a:p>
            <a:r>
              <a:rPr lang="en-US" dirty="0" smtClean="0"/>
              <a:t>1022</a:t>
            </a:r>
            <a:endParaRPr lang="en-US" dirty="0"/>
          </a:p>
        </p:txBody>
      </p:sp>
      <p:sp>
        <p:nvSpPr>
          <p:cNvPr id="61" name="Rectangle 60"/>
          <p:cNvSpPr/>
          <p:nvPr/>
        </p:nvSpPr>
        <p:spPr>
          <a:xfrm>
            <a:off x="8020753" y="3633495"/>
            <a:ext cx="418654" cy="369332"/>
          </a:xfrm>
          <a:prstGeom prst="rect">
            <a:avLst/>
          </a:prstGeom>
        </p:spPr>
        <p:txBody>
          <a:bodyPr wrap="none">
            <a:spAutoFit/>
          </a:bodyPr>
          <a:lstStyle/>
          <a:p>
            <a:r>
              <a:rPr lang="en-US" dirty="0" smtClean="0"/>
              <a:t>99</a:t>
            </a:r>
            <a:endParaRPr lang="en-US" dirty="0"/>
          </a:p>
        </p:txBody>
      </p:sp>
      <p:sp>
        <p:nvSpPr>
          <p:cNvPr id="62" name="Rectangle 61"/>
          <p:cNvSpPr/>
          <p:nvPr/>
        </p:nvSpPr>
        <p:spPr>
          <a:xfrm flipH="1">
            <a:off x="5433093" y="3287381"/>
            <a:ext cx="775008" cy="369332"/>
          </a:xfrm>
          <a:prstGeom prst="rect">
            <a:avLst/>
          </a:prstGeom>
        </p:spPr>
        <p:txBody>
          <a:bodyPr wrap="square">
            <a:spAutoFit/>
          </a:bodyPr>
          <a:lstStyle/>
          <a:p>
            <a:r>
              <a:rPr lang="en-US" dirty="0" smtClean="0"/>
              <a:t>252</a:t>
            </a:r>
            <a:endParaRPr lang="en-US" dirty="0"/>
          </a:p>
        </p:txBody>
      </p:sp>
      <p:sp>
        <p:nvSpPr>
          <p:cNvPr id="63" name="Rectangle 62"/>
          <p:cNvSpPr/>
          <p:nvPr/>
        </p:nvSpPr>
        <p:spPr>
          <a:xfrm>
            <a:off x="8020753" y="3915037"/>
            <a:ext cx="301660" cy="369332"/>
          </a:xfrm>
          <a:prstGeom prst="rect">
            <a:avLst/>
          </a:prstGeom>
        </p:spPr>
        <p:txBody>
          <a:bodyPr wrap="none">
            <a:spAutoFit/>
          </a:bodyPr>
          <a:lstStyle/>
          <a:p>
            <a:r>
              <a:rPr lang="en-US" dirty="0" smtClean="0"/>
              <a:t>7</a:t>
            </a:r>
            <a:endParaRPr lang="en-US" dirty="0"/>
          </a:p>
        </p:txBody>
      </p:sp>
      <p:sp>
        <p:nvSpPr>
          <p:cNvPr id="64" name="Rectangle 63"/>
          <p:cNvSpPr/>
          <p:nvPr/>
        </p:nvSpPr>
        <p:spPr>
          <a:xfrm>
            <a:off x="7924800" y="4267200"/>
            <a:ext cx="418654" cy="369332"/>
          </a:xfrm>
          <a:prstGeom prst="rect">
            <a:avLst/>
          </a:prstGeom>
        </p:spPr>
        <p:txBody>
          <a:bodyPr wrap="none">
            <a:spAutoFit/>
          </a:bodyPr>
          <a:lstStyle/>
          <a:p>
            <a:r>
              <a:rPr lang="en-US" dirty="0" smtClean="0"/>
              <a:t>20</a:t>
            </a:r>
            <a:endParaRPr lang="en-US" dirty="0"/>
          </a:p>
        </p:txBody>
      </p:sp>
      <p:sp>
        <p:nvSpPr>
          <p:cNvPr id="65" name="Rectangle 64"/>
          <p:cNvSpPr/>
          <p:nvPr/>
        </p:nvSpPr>
        <p:spPr>
          <a:xfrm>
            <a:off x="8020753" y="3269325"/>
            <a:ext cx="418654" cy="369332"/>
          </a:xfrm>
          <a:prstGeom prst="rect">
            <a:avLst/>
          </a:prstGeom>
        </p:spPr>
        <p:txBody>
          <a:bodyPr wrap="none">
            <a:spAutoFit/>
          </a:bodyPr>
          <a:lstStyle/>
          <a:p>
            <a:r>
              <a:rPr lang="en-US" dirty="0" smtClean="0"/>
              <a:t>12</a:t>
            </a:r>
            <a:endParaRPr lang="en-US" dirty="0"/>
          </a:p>
        </p:txBody>
      </p:sp>
      <p:sp>
        <p:nvSpPr>
          <p:cNvPr id="66" name="Rectangle 65"/>
          <p:cNvSpPr/>
          <p:nvPr/>
        </p:nvSpPr>
        <p:spPr>
          <a:xfrm flipH="1">
            <a:off x="5379274" y="3977874"/>
            <a:ext cx="775008" cy="369332"/>
          </a:xfrm>
          <a:prstGeom prst="rect">
            <a:avLst/>
          </a:prstGeom>
        </p:spPr>
        <p:txBody>
          <a:bodyPr wrap="square">
            <a:spAutoFit/>
          </a:bodyPr>
          <a:lstStyle/>
          <a:p>
            <a:r>
              <a:rPr lang="en-US" dirty="0" smtClean="0"/>
              <a:t>131</a:t>
            </a:r>
            <a:endParaRPr lang="en-US" dirty="0"/>
          </a:p>
        </p:txBody>
      </p:sp>
      <p:sp>
        <p:nvSpPr>
          <p:cNvPr id="67" name="Rectangle 66"/>
          <p:cNvSpPr/>
          <p:nvPr/>
        </p:nvSpPr>
        <p:spPr>
          <a:xfrm flipH="1">
            <a:off x="5390037" y="4302464"/>
            <a:ext cx="775008" cy="369332"/>
          </a:xfrm>
          <a:prstGeom prst="rect">
            <a:avLst/>
          </a:prstGeom>
        </p:spPr>
        <p:txBody>
          <a:bodyPr wrap="square">
            <a:spAutoFit/>
          </a:bodyPr>
          <a:lstStyle/>
          <a:p>
            <a:r>
              <a:rPr lang="en-US" dirty="0" smtClean="0"/>
              <a:t>2041</a:t>
            </a:r>
            <a:endParaRPr lang="en-US" dirty="0"/>
          </a:p>
        </p:txBody>
      </p:sp>
      <p:sp>
        <p:nvSpPr>
          <p:cNvPr id="48" name="Rectangle 47"/>
          <p:cNvSpPr/>
          <p:nvPr/>
        </p:nvSpPr>
        <p:spPr>
          <a:xfrm>
            <a:off x="7391400" y="3352800"/>
            <a:ext cx="381000" cy="304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0000"/>
                </a:solidFill>
              </a:rPr>
              <a:t>D</a:t>
            </a:r>
            <a:endParaRPr lang="en-US" dirty="0">
              <a:solidFill>
                <a:srgbClr val="FF0000"/>
              </a:solidFill>
            </a:endParaRPr>
          </a:p>
        </p:txBody>
      </p:sp>
      <p:sp>
        <p:nvSpPr>
          <p:cNvPr id="49" name="Rectangle 48"/>
          <p:cNvSpPr/>
          <p:nvPr/>
        </p:nvSpPr>
        <p:spPr>
          <a:xfrm>
            <a:off x="7391400" y="3657600"/>
            <a:ext cx="381000" cy="304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0000"/>
                </a:solidFill>
              </a:rPr>
              <a:t>D</a:t>
            </a:r>
            <a:endParaRPr lang="en-US" dirty="0">
              <a:solidFill>
                <a:srgbClr val="FF0000"/>
              </a:solidFill>
            </a:endParaRPr>
          </a:p>
        </p:txBody>
      </p:sp>
      <p:sp>
        <p:nvSpPr>
          <p:cNvPr id="50" name="Rectangle 49"/>
          <p:cNvSpPr/>
          <p:nvPr/>
        </p:nvSpPr>
        <p:spPr>
          <a:xfrm>
            <a:off x="7391400" y="3962400"/>
            <a:ext cx="381000" cy="304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0000"/>
                </a:solidFill>
              </a:rPr>
              <a:t>D</a:t>
            </a:r>
            <a:endParaRPr lang="en-US" dirty="0">
              <a:solidFill>
                <a:srgbClr val="FF0000"/>
              </a:solidFill>
            </a:endParaRPr>
          </a:p>
        </p:txBody>
      </p:sp>
      <p:sp>
        <p:nvSpPr>
          <p:cNvPr id="54" name="Rectangle 53"/>
          <p:cNvSpPr/>
          <p:nvPr/>
        </p:nvSpPr>
        <p:spPr>
          <a:xfrm>
            <a:off x="7391400" y="4267200"/>
            <a:ext cx="381000" cy="304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0000"/>
                </a:solidFill>
              </a:rPr>
              <a:t>D</a:t>
            </a:r>
            <a:endParaRPr lang="en-US" dirty="0">
              <a:solidFill>
                <a:srgbClr val="FF0000"/>
              </a:solidFill>
            </a:endParaRPr>
          </a:p>
        </p:txBody>
      </p:sp>
      <p:sp>
        <p:nvSpPr>
          <p:cNvPr id="59" name="TextBox 58"/>
          <p:cNvSpPr txBox="1"/>
          <p:nvPr/>
        </p:nvSpPr>
        <p:spPr>
          <a:xfrm>
            <a:off x="6400800" y="3657600"/>
            <a:ext cx="817122" cy="646331"/>
          </a:xfrm>
          <a:prstGeom prst="rect">
            <a:avLst/>
          </a:prstGeom>
          <a:noFill/>
        </p:spPr>
        <p:txBody>
          <a:bodyPr wrap="square" rtlCol="0">
            <a:spAutoFit/>
          </a:bodyPr>
          <a:lstStyle/>
          <a:p>
            <a:pPr algn="ctr"/>
            <a:r>
              <a:rPr lang="en-US" dirty="0" smtClean="0"/>
              <a:t>Dirty Bits</a:t>
            </a:r>
            <a:endParaRPr lang="en-US" dirty="0"/>
          </a:p>
        </p:txBody>
      </p:sp>
      <p:sp>
        <p:nvSpPr>
          <p:cNvPr id="71" name="Left Brace 70"/>
          <p:cNvSpPr/>
          <p:nvPr/>
        </p:nvSpPr>
        <p:spPr>
          <a:xfrm>
            <a:off x="7010400" y="3352800"/>
            <a:ext cx="228600" cy="1295400"/>
          </a:xfrm>
          <a:prstGeom prst="leftBrace">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657389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Write-Through vs. Write-Back</a:t>
            </a:r>
            <a:endParaRPr lang="en-US" dirty="0"/>
          </a:p>
        </p:txBody>
      </p:sp>
      <p:sp>
        <p:nvSpPr>
          <p:cNvPr id="3" name="Content Placeholder 2"/>
          <p:cNvSpPr>
            <a:spLocks noGrp="1"/>
          </p:cNvSpPr>
          <p:nvPr>
            <p:ph sz="half" idx="1"/>
          </p:nvPr>
        </p:nvSpPr>
        <p:spPr>
          <a:xfrm>
            <a:off x="152400" y="1600200"/>
            <a:ext cx="4648200" cy="4525963"/>
          </a:xfrm>
        </p:spPr>
        <p:txBody>
          <a:bodyPr/>
          <a:lstStyle/>
          <a:p>
            <a:r>
              <a:rPr lang="en-US" dirty="0" smtClean="0"/>
              <a:t>Write-Through:</a:t>
            </a:r>
          </a:p>
          <a:p>
            <a:pPr lvl="1"/>
            <a:r>
              <a:rPr lang="en-US" dirty="0" smtClean="0"/>
              <a:t>Simpler control logic</a:t>
            </a:r>
          </a:p>
          <a:p>
            <a:pPr lvl="1"/>
            <a:r>
              <a:rPr lang="en-US" dirty="0" smtClean="0"/>
              <a:t>More predictable timing simplifies processor control logic</a:t>
            </a:r>
          </a:p>
          <a:p>
            <a:pPr lvl="1"/>
            <a:r>
              <a:rPr lang="en-US" dirty="0" smtClean="0"/>
              <a:t>Easier to make reliable, since memory always has copy of data (big idea: Redundancy!)</a:t>
            </a:r>
            <a:endParaRPr lang="en-US" dirty="0"/>
          </a:p>
        </p:txBody>
      </p:sp>
      <p:sp>
        <p:nvSpPr>
          <p:cNvPr id="4" name="Content Placeholder 3"/>
          <p:cNvSpPr>
            <a:spLocks noGrp="1"/>
          </p:cNvSpPr>
          <p:nvPr>
            <p:ph sz="half" idx="2"/>
          </p:nvPr>
        </p:nvSpPr>
        <p:spPr>
          <a:xfrm>
            <a:off x="4572000" y="1600200"/>
            <a:ext cx="4343400" cy="4525963"/>
          </a:xfrm>
        </p:spPr>
        <p:txBody>
          <a:bodyPr/>
          <a:lstStyle/>
          <a:p>
            <a:r>
              <a:rPr lang="en-US" dirty="0" smtClean="0"/>
              <a:t>Write-Back</a:t>
            </a:r>
          </a:p>
          <a:p>
            <a:pPr lvl="1"/>
            <a:r>
              <a:rPr lang="en-US" dirty="0" smtClean="0"/>
              <a:t>More complex control logic</a:t>
            </a:r>
          </a:p>
          <a:p>
            <a:pPr lvl="1"/>
            <a:r>
              <a:rPr lang="en-US" dirty="0" smtClean="0"/>
              <a:t>More variable timing (0,1,2 memory accesses per cache access)</a:t>
            </a:r>
          </a:p>
          <a:p>
            <a:pPr lvl="1"/>
            <a:r>
              <a:rPr lang="en-US" dirty="0" smtClean="0"/>
              <a:t>Usually reduces write traffic</a:t>
            </a:r>
          </a:p>
          <a:p>
            <a:pPr lvl="1"/>
            <a:r>
              <a:rPr lang="en-US" dirty="0" smtClean="0"/>
              <a:t>Harder to make reliable, sometimes cache has only copy of data</a:t>
            </a:r>
            <a:endParaRPr lang="en-US" dirty="0"/>
          </a:p>
        </p:txBody>
      </p:sp>
      <p:sp>
        <p:nvSpPr>
          <p:cNvPr id="7" name="Slide Number Placeholder 6"/>
          <p:cNvSpPr>
            <a:spLocks noGrp="1"/>
          </p:cNvSpPr>
          <p:nvPr>
            <p:ph type="sldNum" sz="quarter" idx="12"/>
          </p:nvPr>
        </p:nvSpPr>
        <p:spPr/>
        <p:txBody>
          <a:bodyPr/>
          <a:lstStyle/>
          <a:p>
            <a:fld id="{3CC63E4C-4642-794D-A2FD-70F6B81535F5}" type="slidenum">
              <a:rPr lang="en-US" smtClean="0"/>
              <a:pPr/>
              <a:t>22</a:t>
            </a:fld>
            <a:endParaRPr lang="en-US"/>
          </a:p>
        </p:txBody>
      </p:sp>
    </p:spTree>
    <p:extLst>
      <p:ext uri="{BB962C8B-B14F-4D97-AF65-F5344CB8AC3E}">
        <p14:creationId xmlns:p14="http://schemas.microsoft.com/office/powerpoint/2010/main" val="37613909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 (</a:t>
            </a:r>
            <a:r>
              <a:rPr lang="en-US" i="1" dirty="0" smtClean="0"/>
              <a:t>Performance)</a:t>
            </a:r>
            <a:r>
              <a:rPr lang="en-US" dirty="0" smtClean="0"/>
              <a:t> Terms</a:t>
            </a:r>
            <a:endParaRPr lang="en-US" dirty="0"/>
          </a:p>
        </p:txBody>
      </p:sp>
      <p:sp>
        <p:nvSpPr>
          <p:cNvPr id="3" name="Content Placeholder 2"/>
          <p:cNvSpPr>
            <a:spLocks noGrp="1"/>
          </p:cNvSpPr>
          <p:nvPr>
            <p:ph idx="1"/>
          </p:nvPr>
        </p:nvSpPr>
        <p:spPr>
          <a:xfrm>
            <a:off x="457200" y="1600200"/>
            <a:ext cx="8686800" cy="4525963"/>
          </a:xfrm>
        </p:spPr>
        <p:txBody>
          <a:bodyPr>
            <a:normAutofit/>
          </a:bodyPr>
          <a:lstStyle/>
          <a:p>
            <a:pPr>
              <a:buClr>
                <a:schemeClr val="tx1"/>
              </a:buClr>
            </a:pPr>
            <a:r>
              <a:rPr lang="en-US" dirty="0" smtClean="0">
                <a:solidFill>
                  <a:srgbClr val="3366FF"/>
                </a:solidFill>
              </a:rPr>
              <a:t>Hit rate</a:t>
            </a:r>
            <a:r>
              <a:rPr lang="en-US" dirty="0" smtClean="0"/>
              <a:t>: fraction of accesses that hit in the cache</a:t>
            </a:r>
          </a:p>
          <a:p>
            <a:pPr>
              <a:buClr>
                <a:schemeClr val="tx1"/>
              </a:buClr>
            </a:pPr>
            <a:r>
              <a:rPr lang="en-US" dirty="0" smtClean="0">
                <a:solidFill>
                  <a:srgbClr val="3366FF"/>
                </a:solidFill>
              </a:rPr>
              <a:t>Miss rate</a:t>
            </a:r>
            <a:r>
              <a:rPr lang="en-US" dirty="0" smtClean="0"/>
              <a:t>: 1 – Hit rate</a:t>
            </a:r>
          </a:p>
          <a:p>
            <a:pPr>
              <a:buClr>
                <a:schemeClr val="tx1"/>
              </a:buClr>
            </a:pPr>
            <a:r>
              <a:rPr lang="en-US" dirty="0" smtClean="0">
                <a:solidFill>
                  <a:srgbClr val="3366FF"/>
                </a:solidFill>
              </a:rPr>
              <a:t>Miss penalty</a:t>
            </a:r>
            <a:r>
              <a:rPr lang="en-US" dirty="0" smtClean="0"/>
              <a:t>: time to replace a block from lower level in memory hierarchy to cache</a:t>
            </a:r>
          </a:p>
          <a:p>
            <a:pPr>
              <a:buClr>
                <a:schemeClr val="tx1"/>
              </a:buClr>
            </a:pPr>
            <a:r>
              <a:rPr lang="en-US" dirty="0" smtClean="0">
                <a:solidFill>
                  <a:srgbClr val="3366FF"/>
                </a:solidFill>
              </a:rPr>
              <a:t>Hit time</a:t>
            </a:r>
            <a:r>
              <a:rPr lang="en-US" dirty="0" smtClean="0"/>
              <a:t>: time to access cache memory (including tag comparison)</a:t>
            </a:r>
          </a:p>
        </p:txBody>
      </p:sp>
      <p:sp>
        <p:nvSpPr>
          <p:cNvPr id="6" name="Slide Number Placeholder 5"/>
          <p:cNvSpPr>
            <a:spLocks noGrp="1"/>
          </p:cNvSpPr>
          <p:nvPr>
            <p:ph type="sldNum" sz="quarter" idx="12"/>
          </p:nvPr>
        </p:nvSpPr>
        <p:spPr/>
        <p:txBody>
          <a:bodyPr/>
          <a:lstStyle/>
          <a:p>
            <a:fld id="{3CC63E4C-4642-794D-A2FD-70F6B81535F5}" type="slidenum">
              <a:rPr lang="en-US" smtClean="0"/>
              <a:pPr/>
              <a:t>23</a:t>
            </a:fld>
            <a:endParaRPr lang="en-US"/>
          </a:p>
        </p:txBody>
      </p:sp>
    </p:spTree>
    <p:extLst>
      <p:ext uri="{BB962C8B-B14F-4D97-AF65-F5344CB8AC3E}">
        <p14:creationId xmlns:p14="http://schemas.microsoft.com/office/powerpoint/2010/main" val="731724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Average Memory Access Time (AMAT)</a:t>
            </a:r>
            <a:endParaRPr lang="en-US" dirty="0"/>
          </a:p>
        </p:txBody>
      </p:sp>
      <p:sp>
        <p:nvSpPr>
          <p:cNvPr id="3" name="Content Placeholder 2"/>
          <p:cNvSpPr>
            <a:spLocks noGrp="1"/>
          </p:cNvSpPr>
          <p:nvPr>
            <p:ph idx="1"/>
          </p:nvPr>
        </p:nvSpPr>
        <p:spPr>
          <a:xfrm>
            <a:off x="533399" y="1388532"/>
            <a:ext cx="8322733" cy="3120448"/>
          </a:xfrm>
        </p:spPr>
        <p:txBody>
          <a:bodyPr>
            <a:normAutofit/>
          </a:bodyPr>
          <a:lstStyle/>
          <a:p>
            <a:pPr>
              <a:lnSpc>
                <a:spcPct val="100000"/>
              </a:lnSpc>
              <a:spcBef>
                <a:spcPts val="600"/>
              </a:spcBef>
            </a:pPr>
            <a:r>
              <a:rPr lang="en-US" dirty="0" smtClean="0"/>
              <a:t>Average Memory Access Time (AMAT) is the average time to access memory considering both hits and misses in the cache</a:t>
            </a:r>
          </a:p>
          <a:p>
            <a:pPr marL="287338" lvl="1" indent="-287338">
              <a:lnSpc>
                <a:spcPct val="100000"/>
              </a:lnSpc>
              <a:spcBef>
                <a:spcPts val="600"/>
              </a:spcBef>
              <a:buNone/>
            </a:pPr>
            <a:r>
              <a:rPr lang="en-US" sz="3613" dirty="0" smtClean="0">
                <a:solidFill>
                  <a:srgbClr val="FF0000"/>
                </a:solidFill>
              </a:rPr>
              <a:t>AMAT =  	Time for a hit  </a:t>
            </a:r>
            <a:br>
              <a:rPr lang="en-US" sz="3613" dirty="0" smtClean="0">
                <a:solidFill>
                  <a:srgbClr val="FF0000"/>
                </a:solidFill>
              </a:rPr>
            </a:br>
            <a:r>
              <a:rPr lang="en-US" sz="3613" dirty="0" smtClean="0">
                <a:solidFill>
                  <a:srgbClr val="FF0000"/>
                </a:solidFill>
              </a:rPr>
              <a:t>							+  Miss rate × Miss penalty</a:t>
            </a:r>
            <a:endParaRPr lang="en-US" dirty="0" smtClean="0">
              <a:solidFill>
                <a:schemeClr val="accent2"/>
              </a:solidFill>
            </a:endParaRPr>
          </a:p>
          <a:p>
            <a:pPr>
              <a:lnSpc>
                <a:spcPct val="100000"/>
              </a:lnSpc>
              <a:spcBef>
                <a:spcPts val="600"/>
              </a:spcBef>
            </a:pPr>
            <a:endParaRPr lang="en-US" dirty="0" smtClean="0"/>
          </a:p>
          <a:p>
            <a:pPr>
              <a:lnSpc>
                <a:spcPct val="100000"/>
              </a:lnSpc>
              <a:spcBef>
                <a:spcPts val="600"/>
              </a:spcBef>
              <a:buNone/>
            </a:pPr>
            <a:endParaRPr lang="en-US" dirty="0" smtClean="0"/>
          </a:p>
        </p:txBody>
      </p:sp>
      <p:sp>
        <p:nvSpPr>
          <p:cNvPr id="5" name="Slide Number Placeholder 4"/>
          <p:cNvSpPr>
            <a:spLocks noGrp="1"/>
          </p:cNvSpPr>
          <p:nvPr>
            <p:ph type="sldNum" sz="quarter" idx="12"/>
          </p:nvPr>
        </p:nvSpPr>
        <p:spPr/>
        <p:txBody>
          <a:bodyPr/>
          <a:lstStyle/>
          <a:p>
            <a:fld id="{3CC63E4C-4642-794D-A2FD-70F6B81535F5}" type="slidenum">
              <a:rPr lang="en-US" smtClean="0"/>
              <a:pPr/>
              <a:t>24</a:t>
            </a:fld>
            <a:endParaRPr lang="en-US"/>
          </a:p>
        </p:txBody>
      </p:sp>
      <p:sp>
        <p:nvSpPr>
          <p:cNvPr id="6" name="Rectangle 5"/>
          <p:cNvSpPr/>
          <p:nvPr/>
        </p:nvSpPr>
        <p:spPr>
          <a:xfrm>
            <a:off x="404192" y="4501348"/>
            <a:ext cx="8739808" cy="1384995"/>
          </a:xfrm>
          <a:prstGeom prst="rect">
            <a:avLst/>
          </a:prstGeom>
        </p:spPr>
        <p:txBody>
          <a:bodyPr wrap="square">
            <a:spAutoFit/>
          </a:bodyPr>
          <a:lstStyle/>
          <a:p>
            <a:pPr>
              <a:lnSpc>
                <a:spcPct val="100000"/>
              </a:lnSpc>
              <a:spcBef>
                <a:spcPts val="600"/>
              </a:spcBef>
            </a:pPr>
            <a:r>
              <a:rPr lang="en-US" sz="2800" dirty="0" smtClean="0"/>
              <a:t>Given a 0.2ns clock, a miss penalty of 50 clock cycles, a miss rate of  2%  per instruction and a cache hit time of 1 clock cycle, what is AMAT?</a:t>
            </a:r>
          </a:p>
        </p:txBody>
      </p:sp>
      <p:sp>
        <p:nvSpPr>
          <p:cNvPr id="7" name="Rectangle 6"/>
          <p:cNvSpPr/>
          <p:nvPr/>
        </p:nvSpPr>
        <p:spPr>
          <a:xfrm>
            <a:off x="523461" y="6021313"/>
            <a:ext cx="5493026" cy="369332"/>
          </a:xfrm>
          <a:prstGeom prst="rect">
            <a:avLst/>
          </a:prstGeom>
        </p:spPr>
        <p:txBody>
          <a:bodyPr wrap="square">
            <a:spAutoFit/>
          </a:bodyPr>
          <a:lstStyle/>
          <a:p>
            <a:r>
              <a:rPr lang="en-US" dirty="0" smtClean="0">
                <a:solidFill>
                  <a:srgbClr val="FF0000"/>
                </a:solidFill>
                <a:cs typeface="Courier"/>
              </a:rPr>
              <a:t>AMAT = 1 cycle + 0.02*50 = 2 cycles = 0.4ns.</a:t>
            </a:r>
            <a:endParaRPr lang="en-US" dirty="0">
              <a:solidFill>
                <a:srgbClr val="FF0000"/>
              </a:solidFill>
            </a:endParaRPr>
          </a:p>
        </p:txBody>
      </p:sp>
    </p:spTree>
    <p:extLst>
      <p:ext uri="{BB962C8B-B14F-4D97-AF65-F5344CB8AC3E}">
        <p14:creationId xmlns:p14="http://schemas.microsoft.com/office/powerpoint/2010/main" val="375754100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2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P spid="7"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7875" name="Rectangle 3" descr="10%"/>
          <p:cNvSpPr>
            <a:spLocks noChangeArrowheads="1"/>
          </p:cNvSpPr>
          <p:nvPr/>
        </p:nvSpPr>
        <p:spPr bwMode="auto">
          <a:xfrm>
            <a:off x="3863180" y="2362200"/>
            <a:ext cx="937420" cy="1074653"/>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0488" tIns="44450" rIns="90488" bIns="44450">
            <a:spAutoFit/>
          </a:bodyPr>
          <a:lstStyle/>
          <a:p>
            <a:pPr algn="ctr"/>
            <a:r>
              <a:rPr lang="en-US" sz="1600" dirty="0" smtClean="0">
                <a:solidFill>
                  <a:srgbClr val="000000"/>
                </a:solidFill>
              </a:rPr>
              <a:t>Second-Level</a:t>
            </a:r>
            <a:endParaRPr lang="en-US" sz="1600" dirty="0">
              <a:solidFill>
                <a:srgbClr val="000000"/>
              </a:solidFill>
            </a:endParaRPr>
          </a:p>
          <a:p>
            <a:pPr algn="ctr"/>
            <a:r>
              <a:rPr lang="en-US" sz="1600" dirty="0">
                <a:solidFill>
                  <a:srgbClr val="000000"/>
                </a:solidFill>
              </a:rPr>
              <a:t>Cache</a:t>
            </a:r>
          </a:p>
          <a:p>
            <a:pPr algn="ctr"/>
            <a:r>
              <a:rPr lang="en-US" sz="1600" dirty="0">
                <a:solidFill>
                  <a:srgbClr val="000000"/>
                </a:solidFill>
              </a:rPr>
              <a:t>(SRAM)</a:t>
            </a:r>
          </a:p>
        </p:txBody>
      </p:sp>
      <p:sp>
        <p:nvSpPr>
          <p:cNvPr id="1487877" name="Rectangle 5"/>
          <p:cNvSpPr>
            <a:spLocks noGrp="1" noChangeArrowheads="1"/>
          </p:cNvSpPr>
          <p:nvPr>
            <p:ph type="title"/>
          </p:nvPr>
        </p:nvSpPr>
        <p:spPr/>
        <p:txBody>
          <a:bodyPr>
            <a:normAutofit/>
          </a:bodyPr>
          <a:lstStyle/>
          <a:p>
            <a:r>
              <a:rPr lang="en-US" dirty="0" smtClean="0"/>
              <a:t>Typical </a:t>
            </a:r>
            <a:r>
              <a:rPr lang="en-US" dirty="0"/>
              <a:t>Memory Hierarchy</a:t>
            </a:r>
          </a:p>
        </p:txBody>
      </p:sp>
      <p:sp>
        <p:nvSpPr>
          <p:cNvPr id="1487878" name="Rectangle 6"/>
          <p:cNvSpPr>
            <a:spLocks noChangeArrowheads="1"/>
          </p:cNvSpPr>
          <p:nvPr/>
        </p:nvSpPr>
        <p:spPr bwMode="auto">
          <a:xfrm>
            <a:off x="1011587" y="1773592"/>
            <a:ext cx="2716213" cy="242888"/>
          </a:xfrm>
          <a:prstGeom prst="rect">
            <a:avLst/>
          </a:prstGeom>
          <a:noFill/>
          <a:ln w="25400">
            <a:solidFill>
              <a:schemeClr val="tx1"/>
            </a:solidFill>
            <a:miter lim="800000"/>
            <a:headEnd/>
            <a:tailEnd/>
          </a:ln>
          <a:effectLst/>
        </p:spPr>
        <p:txBody>
          <a:bodyPr wrap="none" anchor="ctr"/>
          <a:lstStyle/>
          <a:p>
            <a:endParaRPr lang="en-US"/>
          </a:p>
        </p:txBody>
      </p:sp>
      <p:sp>
        <p:nvSpPr>
          <p:cNvPr id="1487879" name="Rectangle 7"/>
          <p:cNvSpPr>
            <a:spLocks noChangeArrowheads="1"/>
          </p:cNvSpPr>
          <p:nvPr/>
        </p:nvSpPr>
        <p:spPr bwMode="auto">
          <a:xfrm>
            <a:off x="1925987" y="1697392"/>
            <a:ext cx="835025" cy="333375"/>
          </a:xfrm>
          <a:prstGeom prst="rect">
            <a:avLst/>
          </a:prstGeom>
          <a:noFill/>
          <a:ln w="12700">
            <a:noFill/>
            <a:miter lim="800000"/>
            <a:headEnd/>
            <a:tailEnd/>
          </a:ln>
          <a:effectLst/>
        </p:spPr>
        <p:txBody>
          <a:bodyPr wrap="none" lIns="90488" tIns="44450" rIns="90488" bIns="44450">
            <a:spAutoFit/>
          </a:bodyPr>
          <a:lstStyle/>
          <a:p>
            <a:r>
              <a:rPr lang="en-US" sz="1600">
                <a:solidFill>
                  <a:schemeClr val="tx1"/>
                </a:solidFill>
              </a:rPr>
              <a:t>Control</a:t>
            </a:r>
          </a:p>
        </p:txBody>
      </p:sp>
      <p:sp>
        <p:nvSpPr>
          <p:cNvPr id="1487880" name="Rectangle 8"/>
          <p:cNvSpPr>
            <a:spLocks noChangeArrowheads="1"/>
          </p:cNvSpPr>
          <p:nvPr/>
        </p:nvSpPr>
        <p:spPr bwMode="auto">
          <a:xfrm>
            <a:off x="962375" y="2230792"/>
            <a:ext cx="1422400" cy="1347788"/>
          </a:xfrm>
          <a:prstGeom prst="rect">
            <a:avLst/>
          </a:prstGeom>
          <a:noFill/>
          <a:ln w="25400">
            <a:solidFill>
              <a:schemeClr val="tx1"/>
            </a:solidFill>
            <a:miter lim="800000"/>
            <a:headEnd/>
            <a:tailEnd/>
          </a:ln>
          <a:effectLst/>
        </p:spPr>
        <p:txBody>
          <a:bodyPr wrap="none" anchor="ctr"/>
          <a:lstStyle/>
          <a:p>
            <a:endParaRPr lang="en-US"/>
          </a:p>
        </p:txBody>
      </p:sp>
      <p:sp>
        <p:nvSpPr>
          <p:cNvPr id="1487881" name="Rectangle 9"/>
          <p:cNvSpPr>
            <a:spLocks noChangeArrowheads="1"/>
          </p:cNvSpPr>
          <p:nvPr/>
        </p:nvSpPr>
        <p:spPr bwMode="auto">
          <a:xfrm>
            <a:off x="1011587" y="2764192"/>
            <a:ext cx="1004888" cy="333375"/>
          </a:xfrm>
          <a:prstGeom prst="rect">
            <a:avLst/>
          </a:prstGeom>
          <a:noFill/>
          <a:ln w="12700">
            <a:noFill/>
            <a:miter lim="800000"/>
            <a:headEnd/>
            <a:tailEnd/>
          </a:ln>
          <a:effectLst/>
        </p:spPr>
        <p:txBody>
          <a:bodyPr wrap="none" lIns="90488" tIns="44450" rIns="90488" bIns="44450">
            <a:spAutoFit/>
          </a:bodyPr>
          <a:lstStyle/>
          <a:p>
            <a:r>
              <a:rPr lang="en-US" sz="1600">
                <a:solidFill>
                  <a:schemeClr val="tx1"/>
                </a:solidFill>
              </a:rPr>
              <a:t>Datapath</a:t>
            </a:r>
          </a:p>
        </p:txBody>
      </p:sp>
      <p:sp>
        <p:nvSpPr>
          <p:cNvPr id="1487882" name="Rectangle 10"/>
          <p:cNvSpPr>
            <a:spLocks noChangeArrowheads="1"/>
          </p:cNvSpPr>
          <p:nvPr/>
        </p:nvSpPr>
        <p:spPr bwMode="auto">
          <a:xfrm>
            <a:off x="7640987" y="1240192"/>
            <a:ext cx="1117600" cy="2432050"/>
          </a:xfrm>
          <a:prstGeom prst="rect">
            <a:avLst/>
          </a:prstGeom>
          <a:noFill/>
          <a:ln w="25400">
            <a:solidFill>
              <a:schemeClr val="tx1"/>
            </a:solidFill>
            <a:miter lim="800000"/>
            <a:headEnd/>
            <a:tailEnd/>
          </a:ln>
          <a:effectLst/>
        </p:spPr>
        <p:txBody>
          <a:bodyPr wrap="none" anchor="ctr"/>
          <a:lstStyle/>
          <a:p>
            <a:endParaRPr lang="en-US"/>
          </a:p>
        </p:txBody>
      </p:sp>
      <p:sp>
        <p:nvSpPr>
          <p:cNvPr id="1487883" name="Rectangle 11"/>
          <p:cNvSpPr>
            <a:spLocks noChangeArrowheads="1"/>
          </p:cNvSpPr>
          <p:nvPr/>
        </p:nvSpPr>
        <p:spPr bwMode="auto">
          <a:xfrm>
            <a:off x="7662080" y="2230792"/>
            <a:ext cx="1054777" cy="1074653"/>
          </a:xfrm>
          <a:prstGeom prst="rect">
            <a:avLst/>
          </a:prstGeom>
          <a:noFill/>
          <a:ln w="12700">
            <a:noFill/>
            <a:miter lim="800000"/>
            <a:headEnd/>
            <a:tailEnd/>
          </a:ln>
          <a:effectLst/>
        </p:spPr>
        <p:txBody>
          <a:bodyPr wrap="square" lIns="90488" tIns="44450" rIns="90488" bIns="44450">
            <a:spAutoFit/>
          </a:bodyPr>
          <a:lstStyle/>
          <a:p>
            <a:pPr algn="ctr"/>
            <a:r>
              <a:rPr lang="en-US" sz="1600" dirty="0">
                <a:solidFill>
                  <a:schemeClr val="tx1"/>
                </a:solidFill>
              </a:rPr>
              <a:t>Secondary</a:t>
            </a:r>
          </a:p>
          <a:p>
            <a:pPr algn="ctr"/>
            <a:r>
              <a:rPr lang="en-US" sz="1600" dirty="0">
                <a:solidFill>
                  <a:schemeClr val="tx1"/>
                </a:solidFill>
              </a:rPr>
              <a:t>Memory</a:t>
            </a:r>
          </a:p>
          <a:p>
            <a:pPr algn="ctr"/>
            <a:r>
              <a:rPr lang="en-US" sz="1600" dirty="0">
                <a:solidFill>
                  <a:schemeClr val="tx1"/>
                </a:solidFill>
              </a:rPr>
              <a:t>(</a:t>
            </a:r>
            <a:r>
              <a:rPr lang="en-US" sz="1600" dirty="0" smtClean="0">
                <a:solidFill>
                  <a:schemeClr val="tx1"/>
                </a:solidFill>
              </a:rPr>
              <a:t>Disk</a:t>
            </a:r>
          </a:p>
          <a:p>
            <a:pPr algn="ctr"/>
            <a:r>
              <a:rPr lang="en-US" sz="1600" dirty="0" smtClean="0"/>
              <a:t>Or </a:t>
            </a:r>
            <a:r>
              <a:rPr lang="en-US" sz="1600" dirty="0" smtClean="0">
                <a:solidFill>
                  <a:schemeClr val="tx1"/>
                </a:solidFill>
              </a:rPr>
              <a:t>Flash)</a:t>
            </a:r>
            <a:endParaRPr lang="en-US" sz="1600" dirty="0">
              <a:solidFill>
                <a:schemeClr val="tx1"/>
              </a:solidFill>
            </a:endParaRPr>
          </a:p>
        </p:txBody>
      </p:sp>
      <p:sp>
        <p:nvSpPr>
          <p:cNvPr id="1487884" name="Rectangle 12"/>
          <p:cNvSpPr>
            <a:spLocks noChangeArrowheads="1"/>
          </p:cNvSpPr>
          <p:nvPr/>
        </p:nvSpPr>
        <p:spPr bwMode="auto">
          <a:xfrm>
            <a:off x="809974" y="1468792"/>
            <a:ext cx="5133626" cy="2219325"/>
          </a:xfrm>
          <a:prstGeom prst="rect">
            <a:avLst/>
          </a:prstGeom>
          <a:noFill/>
          <a:ln w="25400">
            <a:solidFill>
              <a:schemeClr val="tx1"/>
            </a:solidFill>
            <a:miter lim="800000"/>
            <a:headEnd/>
            <a:tailEnd/>
          </a:ln>
          <a:effectLst/>
        </p:spPr>
        <p:txBody>
          <a:bodyPr wrap="none" anchor="ctr"/>
          <a:lstStyle/>
          <a:p>
            <a:endParaRPr lang="en-US"/>
          </a:p>
        </p:txBody>
      </p:sp>
      <p:sp>
        <p:nvSpPr>
          <p:cNvPr id="1487885" name="Rectangle 13"/>
          <p:cNvSpPr>
            <a:spLocks noChangeArrowheads="1"/>
          </p:cNvSpPr>
          <p:nvPr/>
        </p:nvSpPr>
        <p:spPr bwMode="auto">
          <a:xfrm>
            <a:off x="2032798" y="1466066"/>
            <a:ext cx="2144713" cy="333375"/>
          </a:xfrm>
          <a:prstGeom prst="rect">
            <a:avLst/>
          </a:prstGeom>
          <a:noFill/>
          <a:ln w="12700">
            <a:noFill/>
            <a:miter lim="800000"/>
            <a:headEnd/>
            <a:tailEnd/>
          </a:ln>
          <a:effectLst/>
        </p:spPr>
        <p:txBody>
          <a:bodyPr wrap="none" lIns="90488" tIns="44450" rIns="90488" bIns="44450">
            <a:spAutoFit/>
          </a:bodyPr>
          <a:lstStyle/>
          <a:p>
            <a:r>
              <a:rPr lang="en-US" sz="1600" dirty="0">
                <a:solidFill>
                  <a:schemeClr val="tx1"/>
                </a:solidFill>
              </a:rPr>
              <a:t>On-Chip Components</a:t>
            </a:r>
          </a:p>
        </p:txBody>
      </p:sp>
      <p:sp>
        <p:nvSpPr>
          <p:cNvPr id="1487886" name="Line 14"/>
          <p:cNvSpPr>
            <a:spLocks noChangeShapeType="1"/>
          </p:cNvSpPr>
          <p:nvPr/>
        </p:nvSpPr>
        <p:spPr bwMode="auto">
          <a:xfrm flipV="1">
            <a:off x="2230787" y="1087792"/>
            <a:ext cx="5791200" cy="1676400"/>
          </a:xfrm>
          <a:prstGeom prst="line">
            <a:avLst/>
          </a:prstGeom>
          <a:noFill/>
          <a:ln w="28575">
            <a:solidFill>
              <a:schemeClr val="tx1"/>
            </a:solidFill>
            <a:prstDash val="dashDot"/>
            <a:round/>
            <a:headEnd/>
            <a:tailEnd/>
          </a:ln>
          <a:effectLst/>
        </p:spPr>
        <p:txBody>
          <a:bodyPr wrap="none" anchor="ctr"/>
          <a:lstStyle/>
          <a:p>
            <a:endParaRPr lang="en-US"/>
          </a:p>
        </p:txBody>
      </p:sp>
      <p:sp>
        <p:nvSpPr>
          <p:cNvPr id="1487887" name="Line 15"/>
          <p:cNvSpPr>
            <a:spLocks noChangeShapeType="1"/>
          </p:cNvSpPr>
          <p:nvPr/>
        </p:nvSpPr>
        <p:spPr bwMode="auto">
          <a:xfrm>
            <a:off x="2327625" y="3537305"/>
            <a:ext cx="5541962" cy="217487"/>
          </a:xfrm>
          <a:prstGeom prst="line">
            <a:avLst/>
          </a:prstGeom>
          <a:noFill/>
          <a:ln w="28575">
            <a:solidFill>
              <a:schemeClr val="tx1"/>
            </a:solidFill>
            <a:prstDash val="dashDot"/>
            <a:round/>
            <a:headEnd/>
            <a:tailEnd/>
          </a:ln>
          <a:effectLst/>
        </p:spPr>
        <p:txBody>
          <a:bodyPr wrap="none" anchor="ctr"/>
          <a:lstStyle/>
          <a:p>
            <a:endParaRPr lang="en-US"/>
          </a:p>
        </p:txBody>
      </p:sp>
      <p:sp>
        <p:nvSpPr>
          <p:cNvPr id="1487888" name="Rectangle 16"/>
          <p:cNvSpPr>
            <a:spLocks noChangeArrowheads="1"/>
          </p:cNvSpPr>
          <p:nvPr/>
        </p:nvSpPr>
        <p:spPr bwMode="auto">
          <a:xfrm>
            <a:off x="1952975" y="2830867"/>
            <a:ext cx="355600" cy="693738"/>
          </a:xfrm>
          <a:prstGeom prst="rect">
            <a:avLst/>
          </a:prstGeom>
          <a:noFill/>
          <a:ln w="25400">
            <a:solidFill>
              <a:schemeClr val="tx1"/>
            </a:solidFill>
            <a:miter lim="800000"/>
            <a:headEnd/>
            <a:tailEnd/>
          </a:ln>
          <a:effectLst/>
        </p:spPr>
        <p:txBody>
          <a:bodyPr wrap="none" anchor="ctr"/>
          <a:lstStyle/>
          <a:p>
            <a:endParaRPr lang="en-US"/>
          </a:p>
        </p:txBody>
      </p:sp>
      <p:sp>
        <p:nvSpPr>
          <p:cNvPr id="1487889" name="Rectangle 17"/>
          <p:cNvSpPr>
            <a:spLocks noChangeArrowheads="1"/>
          </p:cNvSpPr>
          <p:nvPr/>
        </p:nvSpPr>
        <p:spPr bwMode="auto">
          <a:xfrm rot="5400000">
            <a:off x="1663256" y="3103123"/>
            <a:ext cx="1011238" cy="333375"/>
          </a:xfrm>
          <a:prstGeom prst="rect">
            <a:avLst/>
          </a:prstGeom>
          <a:noFill/>
          <a:ln w="12700">
            <a:noFill/>
            <a:miter lim="800000"/>
            <a:headEnd/>
            <a:tailEnd/>
          </a:ln>
          <a:effectLst/>
        </p:spPr>
        <p:txBody>
          <a:bodyPr lIns="90488" tIns="44450" rIns="90488" bIns="44450">
            <a:spAutoFit/>
          </a:bodyPr>
          <a:lstStyle/>
          <a:p>
            <a:r>
              <a:rPr lang="en-US" sz="1600">
                <a:solidFill>
                  <a:schemeClr val="tx1"/>
                </a:solidFill>
              </a:rPr>
              <a:t>RegFile</a:t>
            </a:r>
          </a:p>
        </p:txBody>
      </p:sp>
      <p:sp>
        <p:nvSpPr>
          <p:cNvPr id="1487891" name="Rectangle 19" descr="10%"/>
          <p:cNvSpPr>
            <a:spLocks noChangeArrowheads="1"/>
          </p:cNvSpPr>
          <p:nvPr/>
        </p:nvSpPr>
        <p:spPr bwMode="auto">
          <a:xfrm>
            <a:off x="6248400" y="1981200"/>
            <a:ext cx="1041400" cy="1350963"/>
          </a:xfrm>
          <a:prstGeom prst="rect">
            <a:avLst/>
          </a:prstGeom>
          <a:noFill/>
          <a:ln w="25400">
            <a:solidFill>
              <a:schemeClr val="tx1"/>
            </a:solidFill>
            <a:miter lim="800000"/>
            <a:headEnd/>
            <a:tailEnd/>
          </a:ln>
          <a:effectLst/>
        </p:spPr>
        <p:txBody>
          <a:bodyPr wrap="none" anchor="ctr"/>
          <a:lstStyle/>
          <a:p>
            <a:endParaRPr lang="en-US"/>
          </a:p>
        </p:txBody>
      </p:sp>
      <p:sp>
        <p:nvSpPr>
          <p:cNvPr id="1487892" name="Rectangle 20"/>
          <p:cNvSpPr>
            <a:spLocks noChangeArrowheads="1"/>
          </p:cNvSpPr>
          <p:nvPr/>
        </p:nvSpPr>
        <p:spPr bwMode="auto">
          <a:xfrm>
            <a:off x="6324600" y="2286000"/>
            <a:ext cx="915988" cy="822325"/>
          </a:xfrm>
          <a:prstGeom prst="rect">
            <a:avLst/>
          </a:prstGeom>
          <a:noFill/>
          <a:ln w="12700">
            <a:noFill/>
            <a:miter lim="800000"/>
            <a:headEnd/>
            <a:tailEnd/>
          </a:ln>
          <a:effectLst/>
        </p:spPr>
        <p:txBody>
          <a:bodyPr wrap="none" lIns="90488" tIns="44450" rIns="90488" bIns="44450">
            <a:spAutoFit/>
          </a:bodyPr>
          <a:lstStyle/>
          <a:p>
            <a:pPr algn="ctr"/>
            <a:r>
              <a:rPr lang="en-US" sz="1600" dirty="0">
                <a:solidFill>
                  <a:srgbClr val="000000"/>
                </a:solidFill>
              </a:rPr>
              <a:t>Main</a:t>
            </a:r>
          </a:p>
          <a:p>
            <a:pPr algn="ctr"/>
            <a:r>
              <a:rPr lang="en-US" sz="1600" dirty="0">
                <a:solidFill>
                  <a:srgbClr val="000000"/>
                </a:solidFill>
              </a:rPr>
              <a:t>Memory</a:t>
            </a:r>
          </a:p>
          <a:p>
            <a:pPr algn="ctr"/>
            <a:r>
              <a:rPr lang="en-US" sz="1600" dirty="0">
                <a:solidFill>
                  <a:srgbClr val="000000"/>
                </a:solidFill>
              </a:rPr>
              <a:t>(DRAM)</a:t>
            </a:r>
          </a:p>
        </p:txBody>
      </p:sp>
      <p:sp>
        <p:nvSpPr>
          <p:cNvPr id="1487893" name="Rectangle 21"/>
          <p:cNvSpPr>
            <a:spLocks noChangeArrowheads="1"/>
          </p:cNvSpPr>
          <p:nvPr/>
        </p:nvSpPr>
        <p:spPr bwMode="auto">
          <a:xfrm rot="5400000">
            <a:off x="3074544" y="2988824"/>
            <a:ext cx="766763" cy="577850"/>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wrap="none" lIns="90488" tIns="44450" rIns="90488" bIns="44450">
            <a:spAutoFit/>
          </a:bodyPr>
          <a:lstStyle/>
          <a:p>
            <a:pPr algn="ctr"/>
            <a:r>
              <a:rPr lang="en-US" sz="1600" dirty="0">
                <a:solidFill>
                  <a:srgbClr val="000000"/>
                </a:solidFill>
              </a:rPr>
              <a:t>Data</a:t>
            </a:r>
          </a:p>
          <a:p>
            <a:pPr algn="ctr"/>
            <a:r>
              <a:rPr lang="en-US" sz="1600" dirty="0">
                <a:solidFill>
                  <a:srgbClr val="000000"/>
                </a:solidFill>
              </a:rPr>
              <a:t>Cache</a:t>
            </a:r>
          </a:p>
        </p:txBody>
      </p:sp>
      <p:sp>
        <p:nvSpPr>
          <p:cNvPr id="1487895" name="Rectangle 23"/>
          <p:cNvSpPr>
            <a:spLocks noChangeArrowheads="1"/>
          </p:cNvSpPr>
          <p:nvPr/>
        </p:nvSpPr>
        <p:spPr bwMode="auto">
          <a:xfrm rot="5400000">
            <a:off x="3082480" y="2303024"/>
            <a:ext cx="766763" cy="57785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none" lIns="90488" tIns="44450" rIns="90488" bIns="44450">
            <a:spAutoFit/>
          </a:bodyPr>
          <a:lstStyle/>
          <a:p>
            <a:pPr algn="ctr"/>
            <a:r>
              <a:rPr lang="en-US" sz="1600" dirty="0" err="1">
                <a:solidFill>
                  <a:srgbClr val="000000"/>
                </a:solidFill>
              </a:rPr>
              <a:t>Instr</a:t>
            </a:r>
            <a:endParaRPr lang="en-US" sz="1600" dirty="0">
              <a:solidFill>
                <a:srgbClr val="000000"/>
              </a:solidFill>
            </a:endParaRPr>
          </a:p>
          <a:p>
            <a:pPr algn="ctr"/>
            <a:r>
              <a:rPr lang="en-US" sz="1600" dirty="0">
                <a:solidFill>
                  <a:srgbClr val="000000"/>
                </a:solidFill>
              </a:rPr>
              <a:t>Cache</a:t>
            </a:r>
          </a:p>
        </p:txBody>
      </p:sp>
      <p:sp>
        <p:nvSpPr>
          <p:cNvPr id="1487901" name="Rectangle 29"/>
          <p:cNvSpPr>
            <a:spLocks noChangeArrowheads="1"/>
          </p:cNvSpPr>
          <p:nvPr/>
        </p:nvSpPr>
        <p:spPr bwMode="auto">
          <a:xfrm>
            <a:off x="173387" y="3907192"/>
            <a:ext cx="8566448" cy="293670"/>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dirty="0">
                <a:solidFill>
                  <a:schemeClr val="tx1"/>
                </a:solidFill>
              </a:rPr>
              <a:t>Speed </a:t>
            </a:r>
            <a:r>
              <a:rPr lang="en-US" b="1" dirty="0" smtClean="0">
                <a:solidFill>
                  <a:schemeClr val="tx1"/>
                </a:solidFill>
              </a:rPr>
              <a:t>(cycles</a:t>
            </a:r>
            <a:r>
              <a:rPr lang="en-US" b="1" dirty="0">
                <a:solidFill>
                  <a:schemeClr val="tx1"/>
                </a:solidFill>
              </a:rPr>
              <a:t>)</a:t>
            </a:r>
            <a:r>
              <a:rPr lang="en-US" b="1" dirty="0" smtClean="0">
                <a:solidFill>
                  <a:schemeClr val="tx1"/>
                </a:solidFill>
              </a:rPr>
              <a:t>:        </a:t>
            </a:r>
            <a:r>
              <a:rPr lang="en-US" dirty="0">
                <a:solidFill>
                  <a:schemeClr val="tx1"/>
                </a:solidFill>
                <a:cs typeface="Arial" charset="0"/>
              </a:rPr>
              <a:t>½</a:t>
            </a:r>
            <a:r>
              <a:rPr lang="en-US" dirty="0">
                <a:solidFill>
                  <a:schemeClr val="tx1"/>
                </a:solidFill>
              </a:rPr>
              <a:t>’s            </a:t>
            </a:r>
            <a:r>
              <a:rPr lang="en-US" dirty="0" smtClean="0">
                <a:solidFill>
                  <a:schemeClr val="tx1"/>
                </a:solidFill>
              </a:rPr>
              <a:t>         1</a:t>
            </a:r>
            <a:r>
              <a:rPr lang="en-US" dirty="0">
                <a:solidFill>
                  <a:schemeClr val="tx1"/>
                </a:solidFill>
              </a:rPr>
              <a:t>’s                 </a:t>
            </a:r>
            <a:r>
              <a:rPr lang="en-US" dirty="0" smtClean="0">
                <a:solidFill>
                  <a:schemeClr val="tx1"/>
                </a:solidFill>
              </a:rPr>
              <a:t>          10</a:t>
            </a:r>
            <a:r>
              <a:rPr lang="en-US" dirty="0">
                <a:solidFill>
                  <a:schemeClr val="tx1"/>
                </a:solidFill>
              </a:rPr>
              <a:t>’s            </a:t>
            </a:r>
            <a:r>
              <a:rPr lang="en-US" dirty="0" smtClean="0">
                <a:solidFill>
                  <a:schemeClr val="tx1"/>
                </a:solidFill>
              </a:rPr>
              <a:t>   100</a:t>
            </a:r>
            <a:r>
              <a:rPr lang="en-US" dirty="0">
                <a:solidFill>
                  <a:schemeClr val="tx1"/>
                </a:solidFill>
              </a:rPr>
              <a:t>’s       </a:t>
            </a:r>
            <a:r>
              <a:rPr lang="en-US" dirty="0" smtClean="0">
                <a:solidFill>
                  <a:schemeClr val="tx1"/>
                </a:solidFill>
              </a:rPr>
              <a:t>        1,000,000’s</a:t>
            </a:r>
            <a:endParaRPr lang="en-US" dirty="0">
              <a:solidFill>
                <a:schemeClr val="tx1"/>
              </a:solidFill>
            </a:endParaRPr>
          </a:p>
        </p:txBody>
      </p:sp>
      <p:sp>
        <p:nvSpPr>
          <p:cNvPr id="1487902" name="Rectangle 30"/>
          <p:cNvSpPr>
            <a:spLocks noChangeArrowheads="1"/>
          </p:cNvSpPr>
          <p:nvPr/>
        </p:nvSpPr>
        <p:spPr bwMode="auto">
          <a:xfrm>
            <a:off x="173387" y="4288192"/>
            <a:ext cx="8401464" cy="293670"/>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dirty="0">
                <a:solidFill>
                  <a:schemeClr val="tx1"/>
                </a:solidFill>
              </a:rPr>
              <a:t>Size (bytes):    </a:t>
            </a:r>
            <a:r>
              <a:rPr lang="en-US" dirty="0">
                <a:solidFill>
                  <a:schemeClr val="tx1"/>
                </a:solidFill>
              </a:rPr>
              <a:t>  </a:t>
            </a:r>
            <a:r>
              <a:rPr lang="en-US" dirty="0" smtClean="0">
                <a:solidFill>
                  <a:schemeClr val="tx1"/>
                </a:solidFill>
              </a:rPr>
              <a:t>   100</a:t>
            </a:r>
            <a:r>
              <a:rPr lang="en-US" dirty="0">
                <a:solidFill>
                  <a:schemeClr val="tx1"/>
                </a:solidFill>
              </a:rPr>
              <a:t>’s   </a:t>
            </a:r>
            <a:r>
              <a:rPr lang="en-US" b="1" dirty="0">
                <a:solidFill>
                  <a:schemeClr val="tx1"/>
                </a:solidFill>
              </a:rPr>
              <a:t>    </a:t>
            </a:r>
            <a:r>
              <a:rPr lang="en-US" b="1" dirty="0" smtClean="0">
                <a:solidFill>
                  <a:schemeClr val="tx1"/>
                </a:solidFill>
              </a:rPr>
              <a:t>  </a:t>
            </a:r>
            <a:r>
              <a:rPr lang="en-US" dirty="0" smtClean="0">
                <a:solidFill>
                  <a:schemeClr val="tx1"/>
                </a:solidFill>
              </a:rPr>
              <a:t>         10K’s                         M’s                    G’s                      T’s</a:t>
            </a:r>
            <a:endParaRPr lang="en-US" dirty="0">
              <a:solidFill>
                <a:schemeClr val="tx1"/>
              </a:solidFill>
            </a:endParaRPr>
          </a:p>
        </p:txBody>
      </p:sp>
      <p:sp>
        <p:nvSpPr>
          <p:cNvPr id="33" name="Slide Number Placeholder 32"/>
          <p:cNvSpPr>
            <a:spLocks noGrp="1"/>
          </p:cNvSpPr>
          <p:nvPr>
            <p:ph type="sldNum" sz="quarter" idx="12"/>
          </p:nvPr>
        </p:nvSpPr>
        <p:spPr/>
        <p:txBody>
          <a:bodyPr/>
          <a:lstStyle/>
          <a:p>
            <a:fld id="{3CC63E4C-4642-794D-A2FD-70F6B81535F5}" type="slidenum">
              <a:rPr lang="en-US" smtClean="0"/>
              <a:pPr/>
              <a:t>3</a:t>
            </a:fld>
            <a:endParaRPr lang="en-US"/>
          </a:p>
        </p:txBody>
      </p:sp>
      <p:sp>
        <p:nvSpPr>
          <p:cNvPr id="36" name="Content Placeholder 30"/>
          <p:cNvSpPr>
            <a:spLocks noGrp="1"/>
          </p:cNvSpPr>
          <p:nvPr>
            <p:ph idx="1"/>
          </p:nvPr>
        </p:nvSpPr>
        <p:spPr>
          <a:xfrm>
            <a:off x="320762" y="5179429"/>
            <a:ext cx="8229600" cy="1193800"/>
          </a:xfrm>
        </p:spPr>
        <p:txBody>
          <a:bodyPr>
            <a:normAutofit fontScale="70000" lnSpcReduction="20000"/>
          </a:bodyPr>
          <a:lstStyle/>
          <a:p>
            <a:pPr>
              <a:buClr>
                <a:schemeClr val="tx1"/>
              </a:buClr>
            </a:pPr>
            <a:r>
              <a:rPr lang="en-US" dirty="0" smtClean="0">
                <a:solidFill>
                  <a:srgbClr val="FF0000"/>
                </a:solidFill>
              </a:rPr>
              <a:t>Principle of locality + memory hierarchy </a:t>
            </a:r>
            <a:r>
              <a:rPr lang="en-US" dirty="0" smtClean="0"/>
              <a:t>presents programmer with ≈ as much memory as is available in the </a:t>
            </a:r>
            <a:r>
              <a:rPr lang="en-US" i="1" dirty="0" smtClean="0">
                <a:solidFill>
                  <a:srgbClr val="0000FF"/>
                </a:solidFill>
              </a:rPr>
              <a:t>cheapest</a:t>
            </a:r>
            <a:r>
              <a:rPr lang="en-US" dirty="0" smtClean="0">
                <a:solidFill>
                  <a:srgbClr val="0000FF"/>
                </a:solidFill>
              </a:rPr>
              <a:t> </a:t>
            </a:r>
            <a:r>
              <a:rPr lang="en-US" dirty="0" smtClean="0"/>
              <a:t>technology at the ≈ speed offered by the </a:t>
            </a:r>
            <a:r>
              <a:rPr lang="en-US" i="1" dirty="0" smtClean="0">
                <a:solidFill>
                  <a:srgbClr val="0000FF"/>
                </a:solidFill>
              </a:rPr>
              <a:t>fastest</a:t>
            </a:r>
            <a:r>
              <a:rPr lang="en-US" dirty="0" smtClean="0">
                <a:solidFill>
                  <a:srgbClr val="0000FF"/>
                </a:solidFill>
              </a:rPr>
              <a:t> </a:t>
            </a:r>
            <a:r>
              <a:rPr lang="en-US" dirty="0" smtClean="0"/>
              <a:t>technology</a:t>
            </a:r>
          </a:p>
          <a:p>
            <a:endParaRPr lang="en-US" dirty="0"/>
          </a:p>
        </p:txBody>
      </p:sp>
      <p:grpSp>
        <p:nvGrpSpPr>
          <p:cNvPr id="30" name="Group 29"/>
          <p:cNvGrpSpPr/>
          <p:nvPr/>
        </p:nvGrpSpPr>
        <p:grpSpPr>
          <a:xfrm>
            <a:off x="481357" y="4658696"/>
            <a:ext cx="7924800" cy="293670"/>
            <a:chOff x="481357" y="4658696"/>
            <a:chExt cx="7924800" cy="293670"/>
          </a:xfrm>
        </p:grpSpPr>
        <p:sp>
          <p:nvSpPr>
            <p:cNvPr id="1487903" name="Rectangle 31"/>
            <p:cNvSpPr>
              <a:spLocks noChangeArrowheads="1"/>
            </p:cNvSpPr>
            <p:nvPr/>
          </p:nvSpPr>
          <p:spPr bwMode="auto">
            <a:xfrm>
              <a:off x="481357" y="4658696"/>
              <a:ext cx="7924800" cy="293670"/>
            </a:xfrm>
            <a:prstGeom prst="rect">
              <a:avLst/>
            </a:prstGeom>
            <a:noFill/>
            <a:ln w="12700">
              <a:noFill/>
              <a:miter lim="800000"/>
              <a:headEnd/>
              <a:tailEnd/>
            </a:ln>
            <a:effectLst/>
          </p:spPr>
          <p:txBody>
            <a:bodyPr lIns="63500" tIns="25400" rIns="63500" bIns="25400">
              <a:spAutoFit/>
            </a:bodyPr>
            <a:lstStyle/>
            <a:p>
              <a:pPr>
                <a:lnSpc>
                  <a:spcPct val="85000"/>
                </a:lnSpc>
              </a:pPr>
              <a:r>
                <a:rPr lang="en-US" b="1" dirty="0">
                  <a:solidFill>
                    <a:schemeClr val="tx1"/>
                  </a:solidFill>
                </a:rPr>
                <a:t> </a:t>
              </a:r>
              <a:r>
                <a:rPr lang="en-US" b="1" dirty="0" smtClean="0">
                  <a:solidFill>
                    <a:schemeClr val="tx1"/>
                  </a:solidFill>
                </a:rPr>
                <a:t>Cost/bit:         </a:t>
              </a:r>
              <a:r>
                <a:rPr lang="en-US" dirty="0">
                  <a:solidFill>
                    <a:schemeClr val="tx1"/>
                  </a:solidFill>
                </a:rPr>
                <a:t>highest                                                                             </a:t>
              </a:r>
              <a:r>
                <a:rPr lang="en-US" dirty="0" smtClean="0">
                  <a:solidFill>
                    <a:schemeClr val="tx1"/>
                  </a:solidFill>
                </a:rPr>
                <a:t>                    </a:t>
              </a:r>
              <a:r>
                <a:rPr lang="en-US" dirty="0">
                  <a:solidFill>
                    <a:schemeClr val="tx1"/>
                  </a:solidFill>
                </a:rPr>
                <a:t>lowest</a:t>
              </a:r>
            </a:p>
          </p:txBody>
        </p:sp>
        <p:cxnSp>
          <p:nvCxnSpPr>
            <p:cNvPr id="29" name="Straight Arrow Connector 28"/>
            <p:cNvCxnSpPr/>
            <p:nvPr/>
          </p:nvCxnSpPr>
          <p:spPr>
            <a:xfrm>
              <a:off x="2739264" y="4817788"/>
              <a:ext cx="4743860" cy="10496"/>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grpSp>
      <p:sp>
        <p:nvSpPr>
          <p:cNvPr id="31" name="Rectangle 3" descr="10%"/>
          <p:cNvSpPr>
            <a:spLocks noChangeArrowheads="1"/>
          </p:cNvSpPr>
          <p:nvPr/>
        </p:nvSpPr>
        <p:spPr bwMode="auto">
          <a:xfrm>
            <a:off x="5029200" y="1905000"/>
            <a:ext cx="838200" cy="160020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0488" tIns="44450" rIns="90488" bIns="0">
            <a:normAutofit/>
          </a:bodyPr>
          <a:lstStyle/>
          <a:p>
            <a:pPr algn="ctr"/>
            <a:r>
              <a:rPr lang="en-US" sz="1600" dirty="0" smtClean="0">
                <a:solidFill>
                  <a:srgbClr val="000000"/>
                </a:solidFill>
              </a:rPr>
              <a:t>Third-Level</a:t>
            </a:r>
            <a:endParaRPr lang="en-US" sz="1600" dirty="0">
              <a:solidFill>
                <a:srgbClr val="000000"/>
              </a:solidFill>
            </a:endParaRPr>
          </a:p>
          <a:p>
            <a:pPr algn="ctr"/>
            <a:r>
              <a:rPr lang="en-US" sz="1600" dirty="0">
                <a:solidFill>
                  <a:srgbClr val="000000"/>
                </a:solidFill>
              </a:rPr>
              <a:t>Cache</a:t>
            </a:r>
          </a:p>
          <a:p>
            <a:pPr algn="ctr"/>
            <a:r>
              <a:rPr lang="en-US" sz="1600" dirty="0">
                <a:solidFill>
                  <a:srgbClr val="000000"/>
                </a:solidFill>
              </a:rPr>
              <a:t>(SRAM)</a:t>
            </a:r>
          </a:p>
        </p:txBody>
      </p:sp>
    </p:spTree>
    <p:extLst>
      <p:ext uri="{BB962C8B-B14F-4D97-AF65-F5344CB8AC3E}">
        <p14:creationId xmlns:p14="http://schemas.microsoft.com/office/powerpoint/2010/main" val="41085723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48788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148788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8790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48790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7884" grpId="0" animBg="1"/>
      <p:bldP spid="1487885" grpId="0" autoUpdateAnimBg="0"/>
      <p:bldP spid="1487901" grpId="0"/>
      <p:bldP spid="148790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p:cNvSpPr>
            <a:spLocks noGrp="1"/>
          </p:cNvSpPr>
          <p:nvPr>
            <p:ph type="sldNum" sz="quarter" idx="10"/>
          </p:nvPr>
        </p:nvSpPr>
        <p:spPr>
          <a:noFill/>
        </p:spPr>
        <p:txBody>
          <a:bodyPr/>
          <a:lstStyle/>
          <a:p>
            <a:fld id="{D17292CE-AD5B-40B1-9041-DBBD0AAD91EA}" type="slidenum">
              <a:rPr lang="en-US" smtClean="0"/>
              <a:pPr/>
              <a:t>4</a:t>
            </a:fld>
            <a:endParaRPr lang="en-US" smtClean="0"/>
          </a:p>
        </p:txBody>
      </p:sp>
      <p:sp>
        <p:nvSpPr>
          <p:cNvPr id="21507" name="Rectangle 2"/>
          <p:cNvSpPr>
            <a:spLocks noGrp="1" noChangeArrowheads="1"/>
          </p:cNvSpPr>
          <p:nvPr>
            <p:ph type="title"/>
          </p:nvPr>
        </p:nvSpPr>
        <p:spPr>
          <a:xfrm>
            <a:off x="808038" y="309563"/>
            <a:ext cx="7885201" cy="424533"/>
          </a:xfrm>
        </p:spPr>
        <p:txBody>
          <a:bodyPr>
            <a:normAutofit fontScale="90000"/>
          </a:bodyPr>
          <a:lstStyle/>
          <a:p>
            <a:r>
              <a:rPr lang="en-US" dirty="0" smtClean="0"/>
              <a:t>Idealized </a:t>
            </a:r>
            <a:r>
              <a:rPr lang="en-US" dirty="0" err="1" smtClean="0"/>
              <a:t>Uniprocessor</a:t>
            </a:r>
            <a:r>
              <a:rPr lang="en-US" dirty="0" smtClean="0"/>
              <a:t> Model</a:t>
            </a:r>
          </a:p>
        </p:txBody>
      </p:sp>
      <p:sp>
        <p:nvSpPr>
          <p:cNvPr id="21508" name="Rectangle 3"/>
          <p:cNvSpPr>
            <a:spLocks noGrp="1" noChangeArrowheads="1"/>
          </p:cNvSpPr>
          <p:nvPr>
            <p:ph type="body" idx="1"/>
          </p:nvPr>
        </p:nvSpPr>
        <p:spPr>
          <a:xfrm>
            <a:off x="314325" y="838200"/>
            <a:ext cx="8915400" cy="5572125"/>
          </a:xfrm>
        </p:spPr>
        <p:txBody>
          <a:bodyPr>
            <a:normAutofit fontScale="85000" lnSpcReduction="20000"/>
          </a:bodyPr>
          <a:lstStyle/>
          <a:p>
            <a:r>
              <a:rPr lang="en-US" sz="2000" b="1" smtClean="0"/>
              <a:t>Processor names bytes, words, etc. in its address space</a:t>
            </a:r>
          </a:p>
          <a:p>
            <a:pPr lvl="1"/>
            <a:r>
              <a:rPr lang="en-US" b="1" smtClean="0"/>
              <a:t>These represent integers, floats, pointers, arrays, etc.</a:t>
            </a:r>
          </a:p>
          <a:p>
            <a:r>
              <a:rPr lang="en-US" sz="2000" b="1" smtClean="0"/>
              <a:t>Operations include</a:t>
            </a:r>
          </a:p>
          <a:p>
            <a:pPr lvl="1"/>
            <a:r>
              <a:rPr lang="en-US" b="1" smtClean="0"/>
              <a:t>Read and write into very fast memory called registers</a:t>
            </a:r>
          </a:p>
          <a:p>
            <a:pPr lvl="1"/>
            <a:r>
              <a:rPr lang="en-US" b="1" smtClean="0"/>
              <a:t>Arithmetic and other logical operations on registers</a:t>
            </a:r>
          </a:p>
          <a:p>
            <a:r>
              <a:rPr lang="en-US" sz="2000" b="1" smtClean="0"/>
              <a:t>Order specified by program</a:t>
            </a:r>
          </a:p>
          <a:p>
            <a:pPr lvl="1"/>
            <a:r>
              <a:rPr lang="en-US" b="1" smtClean="0"/>
              <a:t>Read returns the most recently written data</a:t>
            </a:r>
          </a:p>
          <a:p>
            <a:pPr lvl="1"/>
            <a:r>
              <a:rPr lang="en-US" b="1" smtClean="0"/>
              <a:t>Compiler and architecture translate high level expressions into “obvious” lower level instructions</a:t>
            </a:r>
          </a:p>
          <a:p>
            <a:pPr lvl="1"/>
            <a:endParaRPr lang="en-US" b="1" smtClean="0"/>
          </a:p>
          <a:p>
            <a:pPr lvl="1"/>
            <a:endParaRPr lang="en-US" b="1" smtClean="0"/>
          </a:p>
          <a:p>
            <a:pPr lvl="1"/>
            <a:endParaRPr lang="en-US" b="1" smtClean="0"/>
          </a:p>
          <a:p>
            <a:pPr lvl="1"/>
            <a:r>
              <a:rPr lang="en-US" b="1" smtClean="0"/>
              <a:t>Hardware executes instructions in order specified by compiler</a:t>
            </a:r>
          </a:p>
          <a:p>
            <a:r>
              <a:rPr lang="en-US" sz="2000" b="1" i="1" smtClean="0"/>
              <a:t>Idealized Cost</a:t>
            </a:r>
          </a:p>
          <a:p>
            <a:pPr lvl="1"/>
            <a:r>
              <a:rPr lang="en-US" b="1" smtClean="0"/>
              <a:t>Each operation has roughly the same cost</a:t>
            </a:r>
          </a:p>
          <a:p>
            <a:pPr lvl="2">
              <a:buFontTx/>
              <a:buNone/>
            </a:pPr>
            <a:r>
              <a:rPr lang="en-US" sz="2000" b="1" smtClean="0"/>
              <a:t>	(read, write, add, multiply, etc.)</a:t>
            </a:r>
          </a:p>
        </p:txBody>
      </p:sp>
      <p:sp>
        <p:nvSpPr>
          <p:cNvPr id="21509" name="Text Box 4"/>
          <p:cNvSpPr txBox="1">
            <a:spLocks noChangeArrowheads="1"/>
          </p:cNvSpPr>
          <p:nvPr/>
        </p:nvSpPr>
        <p:spPr bwMode="auto">
          <a:xfrm>
            <a:off x="2747963" y="4257675"/>
            <a:ext cx="1635125" cy="396875"/>
          </a:xfrm>
          <a:prstGeom prst="rect">
            <a:avLst/>
          </a:prstGeom>
          <a:noFill/>
          <a:ln w="12700">
            <a:noFill/>
            <a:miter lim="800000"/>
            <a:headEnd type="none" w="sm" len="sm"/>
            <a:tailEnd type="none" w="sm" len="sm"/>
          </a:ln>
        </p:spPr>
        <p:txBody>
          <a:bodyPr wrap="none">
            <a:spAutoFit/>
          </a:bodyPr>
          <a:lstStyle/>
          <a:p>
            <a:r>
              <a:rPr lang="en-US">
                <a:solidFill>
                  <a:schemeClr val="tx1"/>
                </a:solidFill>
              </a:rPr>
              <a:t>A = B + C </a:t>
            </a:r>
            <a:r>
              <a:rPr lang="en-US">
                <a:solidFill>
                  <a:schemeClr val="tx1"/>
                </a:solidFill>
                <a:sym typeface="Symbol" pitchFamily="18" charset="2"/>
              </a:rPr>
              <a:t></a:t>
            </a:r>
            <a:endParaRPr lang="en-US">
              <a:solidFill>
                <a:schemeClr val="tx1"/>
              </a:solidFill>
            </a:endParaRPr>
          </a:p>
        </p:txBody>
      </p:sp>
      <p:sp>
        <p:nvSpPr>
          <p:cNvPr id="21510" name="Text Box 5"/>
          <p:cNvSpPr txBox="1">
            <a:spLocks noChangeArrowheads="1"/>
          </p:cNvSpPr>
          <p:nvPr/>
        </p:nvSpPr>
        <p:spPr bwMode="auto">
          <a:xfrm>
            <a:off x="4754563" y="3897313"/>
            <a:ext cx="2408237" cy="1069975"/>
          </a:xfrm>
          <a:prstGeom prst="rect">
            <a:avLst/>
          </a:prstGeom>
          <a:noFill/>
          <a:ln w="12700">
            <a:noFill/>
            <a:miter lim="800000"/>
            <a:headEnd type="none" w="sm" len="sm"/>
            <a:tailEnd type="none" w="sm" len="sm"/>
          </a:ln>
        </p:spPr>
        <p:txBody>
          <a:bodyPr wrap="none">
            <a:spAutoFit/>
          </a:bodyPr>
          <a:lstStyle/>
          <a:p>
            <a:r>
              <a:rPr lang="en-US" sz="1600">
                <a:solidFill>
                  <a:schemeClr val="tx1"/>
                </a:solidFill>
              </a:rPr>
              <a:t>Read address(B) to R1</a:t>
            </a:r>
          </a:p>
          <a:p>
            <a:r>
              <a:rPr lang="en-US" sz="1600">
                <a:solidFill>
                  <a:schemeClr val="tx1"/>
                </a:solidFill>
              </a:rPr>
              <a:t>Read address(C) to R2</a:t>
            </a:r>
          </a:p>
          <a:p>
            <a:r>
              <a:rPr lang="en-US" sz="1600">
                <a:solidFill>
                  <a:schemeClr val="tx1"/>
                </a:solidFill>
              </a:rPr>
              <a:t>R3 = R1 + R2</a:t>
            </a:r>
          </a:p>
          <a:p>
            <a:r>
              <a:rPr lang="en-US" sz="1600">
                <a:solidFill>
                  <a:schemeClr val="tx1"/>
                </a:solidFill>
              </a:rPr>
              <a:t>Write R3 to Address(A)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p:cNvSpPr>
            <a:spLocks noGrp="1"/>
          </p:cNvSpPr>
          <p:nvPr>
            <p:ph type="sldNum" sz="quarter" idx="10"/>
          </p:nvPr>
        </p:nvSpPr>
        <p:spPr>
          <a:noFill/>
        </p:spPr>
        <p:txBody>
          <a:bodyPr/>
          <a:lstStyle/>
          <a:p>
            <a:fld id="{B56CEE2E-FFE8-4ADE-B3F7-EAD16AD04316}" type="slidenum">
              <a:rPr lang="en-US" smtClean="0"/>
              <a:pPr/>
              <a:t>5</a:t>
            </a:fld>
            <a:endParaRPr lang="en-US" smtClean="0"/>
          </a:p>
        </p:txBody>
      </p:sp>
      <p:sp>
        <p:nvSpPr>
          <p:cNvPr id="22531" name="Rectangle 2"/>
          <p:cNvSpPr>
            <a:spLocks noGrp="1" noChangeArrowheads="1"/>
          </p:cNvSpPr>
          <p:nvPr>
            <p:ph type="title"/>
          </p:nvPr>
        </p:nvSpPr>
        <p:spPr>
          <a:xfrm>
            <a:off x="765175" y="307975"/>
            <a:ext cx="8159884" cy="477636"/>
          </a:xfrm>
        </p:spPr>
        <p:txBody>
          <a:bodyPr>
            <a:normAutofit fontScale="90000"/>
          </a:bodyPr>
          <a:lstStyle/>
          <a:p>
            <a:r>
              <a:rPr lang="en-US" dirty="0" err="1" smtClean="0"/>
              <a:t>Uniprocessors</a:t>
            </a:r>
            <a:r>
              <a:rPr lang="en-US" dirty="0" smtClean="0"/>
              <a:t> in the Real World</a:t>
            </a:r>
          </a:p>
        </p:txBody>
      </p:sp>
      <p:sp>
        <p:nvSpPr>
          <p:cNvPr id="22532" name="Rectangle 3"/>
          <p:cNvSpPr>
            <a:spLocks noGrp="1" noChangeArrowheads="1"/>
          </p:cNvSpPr>
          <p:nvPr>
            <p:ph type="body" idx="1"/>
          </p:nvPr>
        </p:nvSpPr>
        <p:spPr>
          <a:xfrm>
            <a:off x="714375" y="900113"/>
            <a:ext cx="7653338" cy="5010150"/>
          </a:xfrm>
        </p:spPr>
        <p:txBody>
          <a:bodyPr>
            <a:normAutofit fontScale="85000" lnSpcReduction="20000"/>
          </a:bodyPr>
          <a:lstStyle/>
          <a:p>
            <a:r>
              <a:rPr lang="en-US" b="1" smtClean="0"/>
              <a:t>Real processors have</a:t>
            </a:r>
          </a:p>
          <a:p>
            <a:pPr lvl="1"/>
            <a:r>
              <a:rPr lang="en-US" b="1" smtClean="0"/>
              <a:t>registers and caches</a:t>
            </a:r>
          </a:p>
          <a:p>
            <a:pPr lvl="2"/>
            <a:r>
              <a:rPr lang="en-US" b="1" smtClean="0"/>
              <a:t>small amounts of fast memory</a:t>
            </a:r>
          </a:p>
          <a:p>
            <a:pPr lvl="2"/>
            <a:r>
              <a:rPr lang="en-US" b="1" smtClean="0"/>
              <a:t>store values of recently used or nearby data</a:t>
            </a:r>
          </a:p>
          <a:p>
            <a:pPr lvl="2"/>
            <a:r>
              <a:rPr lang="en-US" b="1" smtClean="0"/>
              <a:t>different memory ops can have very different costs</a:t>
            </a:r>
          </a:p>
          <a:p>
            <a:pPr lvl="1"/>
            <a:r>
              <a:rPr lang="en-US" b="1" smtClean="0"/>
              <a:t>parallelism</a:t>
            </a:r>
          </a:p>
          <a:p>
            <a:pPr lvl="2"/>
            <a:r>
              <a:rPr lang="en-US" b="1" smtClean="0"/>
              <a:t>multiple “functional units” that can run in parallel</a:t>
            </a:r>
          </a:p>
          <a:p>
            <a:pPr lvl="2"/>
            <a:r>
              <a:rPr lang="en-US" b="1" smtClean="0"/>
              <a:t>different orders, instruction mixes have different costs</a:t>
            </a:r>
          </a:p>
          <a:p>
            <a:pPr lvl="1"/>
            <a:r>
              <a:rPr lang="en-US" b="1" smtClean="0"/>
              <a:t>pipelining</a:t>
            </a:r>
          </a:p>
          <a:p>
            <a:pPr lvl="2"/>
            <a:r>
              <a:rPr lang="en-US" b="1" smtClean="0"/>
              <a:t>a form of parallelism, like an assembly line in a factory</a:t>
            </a:r>
          </a:p>
          <a:p>
            <a:r>
              <a:rPr lang="en-US" b="1" smtClean="0"/>
              <a:t>Why is this your problem?</a:t>
            </a:r>
          </a:p>
          <a:p>
            <a:pPr lvl="2"/>
            <a:r>
              <a:rPr lang="en-US" b="1" smtClean="0"/>
              <a:t>In theory, compilers and hardware “understand” all this and can optimize your program; in practice they don’t.</a:t>
            </a:r>
          </a:p>
          <a:p>
            <a:pPr lvl="2"/>
            <a:r>
              <a:rPr lang="en-US" b="1" smtClean="0"/>
              <a:t>They won’t know about a different algorithm that might be a much better “match” to the processor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p:cNvSpPr>
            <a:spLocks noGrp="1"/>
          </p:cNvSpPr>
          <p:nvPr>
            <p:ph type="sldNum" sz="quarter" idx="10"/>
          </p:nvPr>
        </p:nvSpPr>
        <p:spPr>
          <a:noFill/>
        </p:spPr>
        <p:txBody>
          <a:bodyPr/>
          <a:lstStyle/>
          <a:p>
            <a:fld id="{C6FECD74-CE63-4815-92C0-92A8D93D91E7}" type="slidenum">
              <a:rPr lang="en-US" smtClean="0"/>
              <a:pPr/>
              <a:t>6</a:t>
            </a:fld>
            <a:endParaRPr lang="en-US" smtClean="0"/>
          </a:p>
        </p:txBody>
      </p:sp>
      <p:sp>
        <p:nvSpPr>
          <p:cNvPr id="23555" name="Rectangle 2"/>
          <p:cNvSpPr>
            <a:spLocks noGrp="1" noChangeArrowheads="1"/>
          </p:cNvSpPr>
          <p:nvPr>
            <p:ph type="title"/>
          </p:nvPr>
        </p:nvSpPr>
        <p:spPr>
          <a:xfrm>
            <a:off x="808038" y="309564"/>
            <a:ext cx="5897562" cy="339794"/>
          </a:xfrm>
        </p:spPr>
        <p:txBody>
          <a:bodyPr>
            <a:normAutofit fontScale="90000"/>
          </a:bodyPr>
          <a:lstStyle/>
          <a:p>
            <a:r>
              <a:rPr lang="en-US" dirty="0" smtClean="0"/>
              <a:t>Memory Hierarchy</a:t>
            </a:r>
          </a:p>
        </p:txBody>
      </p:sp>
      <p:sp>
        <p:nvSpPr>
          <p:cNvPr id="23556" name="Rectangle 3"/>
          <p:cNvSpPr>
            <a:spLocks noGrp="1" noChangeArrowheads="1"/>
          </p:cNvSpPr>
          <p:nvPr>
            <p:ph type="body" idx="1"/>
          </p:nvPr>
        </p:nvSpPr>
        <p:spPr>
          <a:xfrm>
            <a:off x="609600" y="914400"/>
            <a:ext cx="8001000" cy="1338263"/>
          </a:xfrm>
        </p:spPr>
        <p:txBody>
          <a:bodyPr>
            <a:normAutofit lnSpcReduction="10000"/>
          </a:bodyPr>
          <a:lstStyle/>
          <a:p>
            <a:r>
              <a:rPr lang="en-US" sz="2000" smtClean="0"/>
              <a:t>Most programs have a high degree of </a:t>
            </a:r>
            <a:r>
              <a:rPr lang="en-US" sz="2000" smtClean="0">
                <a:solidFill>
                  <a:schemeClr val="accent1"/>
                </a:solidFill>
              </a:rPr>
              <a:t>locality</a:t>
            </a:r>
            <a:r>
              <a:rPr lang="en-US" sz="2000" smtClean="0"/>
              <a:t> in their accesses</a:t>
            </a:r>
          </a:p>
          <a:p>
            <a:pPr lvl="1"/>
            <a:r>
              <a:rPr lang="en-US" sz="1800" b="1" smtClean="0"/>
              <a:t>spatial locality:</a:t>
            </a:r>
            <a:r>
              <a:rPr lang="en-US" sz="1800" smtClean="0"/>
              <a:t> accessing things nearby previous accesses</a:t>
            </a:r>
          </a:p>
          <a:p>
            <a:pPr lvl="1"/>
            <a:r>
              <a:rPr lang="en-US" sz="1800" b="1" smtClean="0"/>
              <a:t>temporal locality:</a:t>
            </a:r>
            <a:r>
              <a:rPr lang="en-US" sz="1800" smtClean="0"/>
              <a:t> reusing an item that was previously accessed</a:t>
            </a:r>
          </a:p>
          <a:p>
            <a:r>
              <a:rPr lang="en-US" sz="2000" smtClean="0"/>
              <a:t>Memory hierarchy tries to exploit locality to improve average</a:t>
            </a:r>
          </a:p>
        </p:txBody>
      </p:sp>
      <p:sp>
        <p:nvSpPr>
          <p:cNvPr id="23557" name="Rectangle 4"/>
          <p:cNvSpPr>
            <a:spLocks noChangeArrowheads="1"/>
          </p:cNvSpPr>
          <p:nvPr/>
        </p:nvSpPr>
        <p:spPr bwMode="auto">
          <a:xfrm>
            <a:off x="1685925" y="2514600"/>
            <a:ext cx="1843088" cy="1828800"/>
          </a:xfrm>
          <a:prstGeom prst="rect">
            <a:avLst/>
          </a:prstGeom>
          <a:solidFill>
            <a:srgbClr val="89B0FF"/>
          </a:solidFill>
          <a:ln w="12700">
            <a:solidFill>
              <a:schemeClr val="tx1"/>
            </a:solidFill>
            <a:miter lim="800000"/>
            <a:headEnd/>
            <a:tailEnd/>
          </a:ln>
        </p:spPr>
        <p:txBody>
          <a:bodyPr wrap="none" anchor="ctr"/>
          <a:lstStyle/>
          <a:p>
            <a:endParaRPr lang="en-US"/>
          </a:p>
        </p:txBody>
      </p:sp>
      <p:sp>
        <p:nvSpPr>
          <p:cNvPr id="23558" name="Rectangle 5"/>
          <p:cNvSpPr>
            <a:spLocks noChangeArrowheads="1"/>
          </p:cNvSpPr>
          <p:nvPr/>
        </p:nvSpPr>
        <p:spPr bwMode="auto">
          <a:xfrm>
            <a:off x="1820863" y="2743200"/>
            <a:ext cx="1560512" cy="533400"/>
          </a:xfrm>
          <a:prstGeom prst="rect">
            <a:avLst/>
          </a:prstGeom>
          <a:noFill/>
          <a:ln w="12700">
            <a:solidFill>
              <a:schemeClr val="tx1"/>
            </a:solidFill>
            <a:miter lim="800000"/>
            <a:headEnd/>
            <a:tailEnd/>
          </a:ln>
        </p:spPr>
        <p:txBody>
          <a:bodyPr wrap="none" anchor="ctr"/>
          <a:lstStyle/>
          <a:p>
            <a:endParaRPr lang="en-US"/>
          </a:p>
        </p:txBody>
      </p:sp>
      <p:sp>
        <p:nvSpPr>
          <p:cNvPr id="23559" name="Rectangle 6"/>
          <p:cNvSpPr>
            <a:spLocks noChangeArrowheads="1"/>
          </p:cNvSpPr>
          <p:nvPr/>
        </p:nvSpPr>
        <p:spPr bwMode="auto">
          <a:xfrm>
            <a:off x="1820863" y="3810000"/>
            <a:ext cx="779462" cy="304800"/>
          </a:xfrm>
          <a:prstGeom prst="rect">
            <a:avLst/>
          </a:prstGeom>
          <a:noFill/>
          <a:ln w="12700">
            <a:solidFill>
              <a:schemeClr val="tx1"/>
            </a:solidFill>
            <a:miter lim="800000"/>
            <a:headEnd/>
            <a:tailEnd/>
          </a:ln>
        </p:spPr>
        <p:txBody>
          <a:bodyPr wrap="none" anchor="ctr"/>
          <a:lstStyle/>
          <a:p>
            <a:endParaRPr lang="en-US"/>
          </a:p>
        </p:txBody>
      </p:sp>
      <p:sp>
        <p:nvSpPr>
          <p:cNvPr id="23560" name="Text Box 7"/>
          <p:cNvSpPr txBox="1">
            <a:spLocks noChangeArrowheads="1"/>
          </p:cNvSpPr>
          <p:nvPr/>
        </p:nvSpPr>
        <p:spPr bwMode="auto">
          <a:xfrm>
            <a:off x="2701925" y="3733800"/>
            <a:ext cx="779463" cy="487363"/>
          </a:xfrm>
          <a:prstGeom prst="rect">
            <a:avLst/>
          </a:prstGeom>
          <a:noFill/>
          <a:ln w="12700">
            <a:noFill/>
            <a:miter lim="800000"/>
            <a:headEnd/>
            <a:tailEnd/>
          </a:ln>
        </p:spPr>
        <p:txBody>
          <a:bodyPr>
            <a:spAutoFit/>
          </a:bodyPr>
          <a:lstStyle/>
          <a:p>
            <a:r>
              <a:rPr lang="en-US" sz="1200">
                <a:solidFill>
                  <a:schemeClr val="tx1"/>
                </a:solidFill>
              </a:rPr>
              <a:t>on-chip </a:t>
            </a:r>
            <a:r>
              <a:rPr lang="en-US" sz="1400">
                <a:solidFill>
                  <a:schemeClr val="tx1"/>
                </a:solidFill>
              </a:rPr>
              <a:t>cache</a:t>
            </a:r>
          </a:p>
        </p:txBody>
      </p:sp>
      <p:sp>
        <p:nvSpPr>
          <p:cNvPr id="23561" name="Rectangle 8"/>
          <p:cNvSpPr>
            <a:spLocks noChangeArrowheads="1"/>
          </p:cNvSpPr>
          <p:nvPr/>
        </p:nvSpPr>
        <p:spPr bwMode="auto">
          <a:xfrm>
            <a:off x="2701925" y="3657600"/>
            <a:ext cx="708025" cy="609600"/>
          </a:xfrm>
          <a:prstGeom prst="rect">
            <a:avLst/>
          </a:prstGeom>
          <a:noFill/>
          <a:ln w="12700">
            <a:solidFill>
              <a:schemeClr val="tx1"/>
            </a:solidFill>
            <a:miter lim="800000"/>
            <a:headEnd/>
            <a:tailEnd/>
          </a:ln>
        </p:spPr>
        <p:txBody>
          <a:bodyPr wrap="none" anchor="ctr"/>
          <a:lstStyle/>
          <a:p>
            <a:endParaRPr lang="en-US"/>
          </a:p>
        </p:txBody>
      </p:sp>
      <p:sp>
        <p:nvSpPr>
          <p:cNvPr id="23562" name="Rectangle 9"/>
          <p:cNvSpPr>
            <a:spLocks noChangeArrowheads="1"/>
          </p:cNvSpPr>
          <p:nvPr/>
        </p:nvSpPr>
        <p:spPr bwMode="auto">
          <a:xfrm>
            <a:off x="1752600" y="3352800"/>
            <a:ext cx="922338" cy="838200"/>
          </a:xfrm>
          <a:prstGeom prst="rect">
            <a:avLst/>
          </a:prstGeom>
          <a:noFill/>
          <a:ln w="12700">
            <a:solidFill>
              <a:schemeClr val="tx1"/>
            </a:solidFill>
            <a:miter lim="800000"/>
            <a:headEnd/>
            <a:tailEnd/>
          </a:ln>
        </p:spPr>
        <p:txBody>
          <a:bodyPr wrap="none" anchor="ctr"/>
          <a:lstStyle/>
          <a:p>
            <a:endParaRPr lang="en-US"/>
          </a:p>
        </p:txBody>
      </p:sp>
      <p:sp>
        <p:nvSpPr>
          <p:cNvPr id="23563" name="Text Box 10"/>
          <p:cNvSpPr txBox="1">
            <a:spLocks noChangeArrowheads="1"/>
          </p:cNvSpPr>
          <p:nvPr/>
        </p:nvSpPr>
        <p:spPr bwMode="auto">
          <a:xfrm>
            <a:off x="1744663" y="3810000"/>
            <a:ext cx="935037" cy="304800"/>
          </a:xfrm>
          <a:prstGeom prst="rect">
            <a:avLst/>
          </a:prstGeom>
          <a:noFill/>
          <a:ln w="12700">
            <a:noFill/>
            <a:miter lim="800000"/>
            <a:headEnd/>
            <a:tailEnd/>
          </a:ln>
        </p:spPr>
        <p:txBody>
          <a:bodyPr wrap="none">
            <a:spAutoFit/>
          </a:bodyPr>
          <a:lstStyle/>
          <a:p>
            <a:r>
              <a:rPr lang="en-US" sz="1400">
                <a:solidFill>
                  <a:schemeClr val="tx1"/>
                </a:solidFill>
              </a:rPr>
              <a:t>registers</a:t>
            </a:r>
          </a:p>
        </p:txBody>
      </p:sp>
      <p:sp>
        <p:nvSpPr>
          <p:cNvPr id="23564" name="Text Box 11"/>
          <p:cNvSpPr txBox="1">
            <a:spLocks noChangeArrowheads="1"/>
          </p:cNvSpPr>
          <p:nvPr/>
        </p:nvSpPr>
        <p:spPr bwMode="auto">
          <a:xfrm>
            <a:off x="1744663" y="3505200"/>
            <a:ext cx="925512" cy="304800"/>
          </a:xfrm>
          <a:prstGeom prst="rect">
            <a:avLst/>
          </a:prstGeom>
          <a:noFill/>
          <a:ln w="12700">
            <a:noFill/>
            <a:miter lim="800000"/>
            <a:headEnd/>
            <a:tailEnd/>
          </a:ln>
        </p:spPr>
        <p:txBody>
          <a:bodyPr wrap="none">
            <a:spAutoFit/>
          </a:bodyPr>
          <a:lstStyle/>
          <a:p>
            <a:r>
              <a:rPr lang="en-US" sz="1400">
                <a:solidFill>
                  <a:schemeClr val="tx1"/>
                </a:solidFill>
              </a:rPr>
              <a:t>datapath</a:t>
            </a:r>
          </a:p>
        </p:txBody>
      </p:sp>
      <p:sp>
        <p:nvSpPr>
          <p:cNvPr id="23565" name="Text Box 12"/>
          <p:cNvSpPr txBox="1">
            <a:spLocks noChangeArrowheads="1"/>
          </p:cNvSpPr>
          <p:nvPr/>
        </p:nvSpPr>
        <p:spPr bwMode="auto">
          <a:xfrm>
            <a:off x="2227263" y="2819400"/>
            <a:ext cx="787400" cy="304800"/>
          </a:xfrm>
          <a:prstGeom prst="rect">
            <a:avLst/>
          </a:prstGeom>
          <a:noFill/>
          <a:ln w="12700">
            <a:noFill/>
            <a:miter lim="800000"/>
            <a:headEnd/>
            <a:tailEnd/>
          </a:ln>
        </p:spPr>
        <p:txBody>
          <a:bodyPr wrap="none">
            <a:spAutoFit/>
          </a:bodyPr>
          <a:lstStyle/>
          <a:p>
            <a:r>
              <a:rPr lang="en-US" sz="1400">
                <a:solidFill>
                  <a:schemeClr val="tx1"/>
                </a:solidFill>
              </a:rPr>
              <a:t>control</a:t>
            </a:r>
          </a:p>
        </p:txBody>
      </p:sp>
      <p:sp>
        <p:nvSpPr>
          <p:cNvPr id="23566" name="Text Box 13"/>
          <p:cNvSpPr txBox="1">
            <a:spLocks noChangeArrowheads="1"/>
          </p:cNvSpPr>
          <p:nvPr/>
        </p:nvSpPr>
        <p:spPr bwMode="auto">
          <a:xfrm>
            <a:off x="2159000" y="2438400"/>
            <a:ext cx="1044575" cy="304800"/>
          </a:xfrm>
          <a:prstGeom prst="rect">
            <a:avLst/>
          </a:prstGeom>
          <a:noFill/>
          <a:ln w="12700">
            <a:noFill/>
            <a:miter lim="800000"/>
            <a:headEnd/>
            <a:tailEnd/>
          </a:ln>
        </p:spPr>
        <p:txBody>
          <a:bodyPr wrap="none">
            <a:spAutoFit/>
          </a:bodyPr>
          <a:lstStyle/>
          <a:p>
            <a:r>
              <a:rPr lang="en-US" sz="1400">
                <a:solidFill>
                  <a:schemeClr val="tx1"/>
                </a:solidFill>
              </a:rPr>
              <a:t>processor</a:t>
            </a:r>
          </a:p>
        </p:txBody>
      </p:sp>
      <p:sp>
        <p:nvSpPr>
          <p:cNvPr id="23567" name="Rectangle 14"/>
          <p:cNvSpPr>
            <a:spLocks noChangeArrowheads="1"/>
          </p:cNvSpPr>
          <p:nvPr/>
        </p:nvSpPr>
        <p:spPr bwMode="auto">
          <a:xfrm>
            <a:off x="3649663" y="2895600"/>
            <a:ext cx="850900" cy="1143000"/>
          </a:xfrm>
          <a:prstGeom prst="rect">
            <a:avLst/>
          </a:prstGeom>
          <a:solidFill>
            <a:schemeClr val="folHlink"/>
          </a:solidFill>
          <a:ln w="12700">
            <a:solidFill>
              <a:schemeClr val="tx1"/>
            </a:solidFill>
            <a:miter lim="800000"/>
            <a:headEnd/>
            <a:tailEnd/>
          </a:ln>
        </p:spPr>
        <p:txBody>
          <a:bodyPr wrap="none" anchor="ctr"/>
          <a:lstStyle/>
          <a:p>
            <a:endParaRPr lang="en-US"/>
          </a:p>
        </p:txBody>
      </p:sp>
      <p:sp>
        <p:nvSpPr>
          <p:cNvPr id="23568" name="Rectangle 15"/>
          <p:cNvSpPr>
            <a:spLocks noChangeArrowheads="1"/>
          </p:cNvSpPr>
          <p:nvPr/>
        </p:nvSpPr>
        <p:spPr bwMode="auto">
          <a:xfrm>
            <a:off x="4665663" y="2667000"/>
            <a:ext cx="850900" cy="1600200"/>
          </a:xfrm>
          <a:prstGeom prst="rect">
            <a:avLst/>
          </a:prstGeom>
          <a:solidFill>
            <a:srgbClr val="FF66FF"/>
          </a:solidFill>
          <a:ln w="12700">
            <a:solidFill>
              <a:schemeClr val="tx1"/>
            </a:solidFill>
            <a:miter lim="800000"/>
            <a:headEnd/>
            <a:tailEnd/>
          </a:ln>
        </p:spPr>
        <p:txBody>
          <a:bodyPr wrap="none" anchor="ctr"/>
          <a:lstStyle/>
          <a:p>
            <a:endParaRPr lang="en-US"/>
          </a:p>
        </p:txBody>
      </p:sp>
      <p:sp>
        <p:nvSpPr>
          <p:cNvPr id="23569" name="Rectangle 16"/>
          <p:cNvSpPr>
            <a:spLocks noChangeArrowheads="1"/>
          </p:cNvSpPr>
          <p:nvPr/>
        </p:nvSpPr>
        <p:spPr bwMode="auto">
          <a:xfrm>
            <a:off x="5681663" y="2514600"/>
            <a:ext cx="1063625" cy="1905000"/>
          </a:xfrm>
          <a:prstGeom prst="rect">
            <a:avLst/>
          </a:prstGeom>
          <a:solidFill>
            <a:srgbClr val="CF9E6D"/>
          </a:solidFill>
          <a:ln w="12700">
            <a:solidFill>
              <a:schemeClr val="tx1"/>
            </a:solidFill>
            <a:miter lim="800000"/>
            <a:headEnd/>
            <a:tailEnd/>
          </a:ln>
        </p:spPr>
        <p:txBody>
          <a:bodyPr wrap="none" anchor="ctr"/>
          <a:lstStyle/>
          <a:p>
            <a:endParaRPr lang="en-US"/>
          </a:p>
        </p:txBody>
      </p:sp>
      <p:sp>
        <p:nvSpPr>
          <p:cNvPr id="23570" name="Rectangle 17"/>
          <p:cNvSpPr>
            <a:spLocks noChangeArrowheads="1"/>
          </p:cNvSpPr>
          <p:nvPr/>
        </p:nvSpPr>
        <p:spPr bwMode="auto">
          <a:xfrm>
            <a:off x="6969125" y="2362200"/>
            <a:ext cx="1346200" cy="2133600"/>
          </a:xfrm>
          <a:prstGeom prst="rect">
            <a:avLst/>
          </a:prstGeom>
          <a:solidFill>
            <a:srgbClr val="99FF99"/>
          </a:solidFill>
          <a:ln w="12700">
            <a:solidFill>
              <a:schemeClr val="tx1"/>
            </a:solidFill>
            <a:miter lim="800000"/>
            <a:headEnd/>
            <a:tailEnd/>
          </a:ln>
        </p:spPr>
        <p:txBody>
          <a:bodyPr wrap="none" anchor="ctr"/>
          <a:lstStyle/>
          <a:p>
            <a:endParaRPr lang="en-US"/>
          </a:p>
        </p:txBody>
      </p:sp>
      <p:sp>
        <p:nvSpPr>
          <p:cNvPr id="23571" name="Text Box 18"/>
          <p:cNvSpPr txBox="1">
            <a:spLocks noChangeArrowheads="1"/>
          </p:cNvSpPr>
          <p:nvPr/>
        </p:nvSpPr>
        <p:spPr bwMode="auto">
          <a:xfrm>
            <a:off x="3573463" y="2971800"/>
            <a:ext cx="957262" cy="942975"/>
          </a:xfrm>
          <a:prstGeom prst="rect">
            <a:avLst/>
          </a:prstGeom>
          <a:noFill/>
          <a:ln w="12700">
            <a:noFill/>
            <a:miter lim="800000"/>
            <a:headEnd/>
            <a:tailEnd/>
          </a:ln>
        </p:spPr>
        <p:txBody>
          <a:bodyPr>
            <a:spAutoFit/>
          </a:bodyPr>
          <a:lstStyle/>
          <a:p>
            <a:pPr algn="ctr">
              <a:spcBef>
                <a:spcPct val="50000"/>
              </a:spcBef>
            </a:pPr>
            <a:r>
              <a:rPr lang="en-US" sz="1400">
                <a:solidFill>
                  <a:schemeClr val="tx1"/>
                </a:solidFill>
              </a:rPr>
              <a:t>Second level cache (SRAM)</a:t>
            </a:r>
          </a:p>
        </p:txBody>
      </p:sp>
      <p:sp>
        <p:nvSpPr>
          <p:cNvPr id="23572" name="Text Box 19"/>
          <p:cNvSpPr txBox="1">
            <a:spLocks noChangeArrowheads="1"/>
          </p:cNvSpPr>
          <p:nvPr/>
        </p:nvSpPr>
        <p:spPr bwMode="auto">
          <a:xfrm>
            <a:off x="4665663" y="3048000"/>
            <a:ext cx="930275" cy="836613"/>
          </a:xfrm>
          <a:prstGeom prst="rect">
            <a:avLst/>
          </a:prstGeom>
          <a:noFill/>
          <a:ln w="12700">
            <a:noFill/>
            <a:miter lim="800000"/>
            <a:headEnd/>
            <a:tailEnd/>
          </a:ln>
        </p:spPr>
        <p:txBody>
          <a:bodyPr>
            <a:spAutoFit/>
          </a:bodyPr>
          <a:lstStyle/>
          <a:p>
            <a:pPr algn="ctr">
              <a:spcBef>
                <a:spcPct val="50000"/>
              </a:spcBef>
            </a:pPr>
            <a:r>
              <a:rPr lang="en-US" sz="1400">
                <a:solidFill>
                  <a:schemeClr val="tx1"/>
                </a:solidFill>
              </a:rPr>
              <a:t>Main memory</a:t>
            </a:r>
          </a:p>
          <a:p>
            <a:pPr algn="ctr">
              <a:spcBef>
                <a:spcPct val="50000"/>
              </a:spcBef>
            </a:pPr>
            <a:r>
              <a:rPr lang="en-US" sz="1400">
                <a:solidFill>
                  <a:schemeClr val="tx1"/>
                </a:solidFill>
              </a:rPr>
              <a:t>(DRAM)</a:t>
            </a:r>
          </a:p>
        </p:txBody>
      </p:sp>
      <p:sp>
        <p:nvSpPr>
          <p:cNvPr id="23573" name="Text Box 20"/>
          <p:cNvSpPr txBox="1">
            <a:spLocks noChangeArrowheads="1"/>
          </p:cNvSpPr>
          <p:nvPr/>
        </p:nvSpPr>
        <p:spPr bwMode="auto">
          <a:xfrm>
            <a:off x="5630863" y="2971800"/>
            <a:ext cx="1143000" cy="730250"/>
          </a:xfrm>
          <a:prstGeom prst="rect">
            <a:avLst/>
          </a:prstGeom>
          <a:noFill/>
          <a:ln w="12700">
            <a:noFill/>
            <a:miter lim="800000"/>
            <a:headEnd/>
            <a:tailEnd/>
          </a:ln>
        </p:spPr>
        <p:txBody>
          <a:bodyPr>
            <a:spAutoFit/>
          </a:bodyPr>
          <a:lstStyle/>
          <a:p>
            <a:pPr algn="ctr">
              <a:spcBef>
                <a:spcPct val="50000"/>
              </a:spcBef>
            </a:pPr>
            <a:r>
              <a:rPr lang="en-US" sz="1400">
                <a:solidFill>
                  <a:schemeClr val="tx1"/>
                </a:solidFill>
              </a:rPr>
              <a:t>Secondary storage (Disk)</a:t>
            </a:r>
          </a:p>
        </p:txBody>
      </p:sp>
      <p:sp>
        <p:nvSpPr>
          <p:cNvPr id="23574" name="Text Box 21"/>
          <p:cNvSpPr txBox="1">
            <a:spLocks noChangeArrowheads="1"/>
          </p:cNvSpPr>
          <p:nvPr/>
        </p:nvSpPr>
        <p:spPr bwMode="auto">
          <a:xfrm>
            <a:off x="7002463" y="3048000"/>
            <a:ext cx="1241425" cy="836613"/>
          </a:xfrm>
          <a:prstGeom prst="rect">
            <a:avLst/>
          </a:prstGeom>
          <a:noFill/>
          <a:ln w="12700">
            <a:noFill/>
            <a:miter lim="800000"/>
            <a:headEnd/>
            <a:tailEnd/>
          </a:ln>
        </p:spPr>
        <p:txBody>
          <a:bodyPr>
            <a:spAutoFit/>
          </a:bodyPr>
          <a:lstStyle/>
          <a:p>
            <a:pPr algn="ctr">
              <a:spcBef>
                <a:spcPct val="50000"/>
              </a:spcBef>
            </a:pPr>
            <a:r>
              <a:rPr lang="en-US" sz="1400">
                <a:solidFill>
                  <a:schemeClr val="tx1"/>
                </a:solidFill>
              </a:rPr>
              <a:t>Tertiary storage</a:t>
            </a:r>
          </a:p>
          <a:p>
            <a:pPr algn="ctr">
              <a:spcBef>
                <a:spcPct val="50000"/>
              </a:spcBef>
            </a:pPr>
            <a:r>
              <a:rPr lang="en-US" sz="1400">
                <a:solidFill>
                  <a:schemeClr val="tx1"/>
                </a:solidFill>
              </a:rPr>
              <a:t>(Disk/Tape)</a:t>
            </a:r>
          </a:p>
        </p:txBody>
      </p:sp>
      <p:graphicFrame>
        <p:nvGraphicFramePr>
          <p:cNvPr id="14388" name="Group 52"/>
          <p:cNvGraphicFramePr>
            <a:graphicFrameLocks noGrp="1"/>
          </p:cNvGraphicFramePr>
          <p:nvPr>
            <p:extLst>
              <p:ext uri="{D42A27DB-BD31-4B8C-83A1-F6EECF244321}">
                <p14:modId xmlns:p14="http://schemas.microsoft.com/office/powerpoint/2010/main" val="468717200"/>
              </p:ext>
            </p:extLst>
          </p:nvPr>
        </p:nvGraphicFramePr>
        <p:xfrm>
          <a:off x="711200" y="4800600"/>
          <a:ext cx="7604125" cy="1241426"/>
        </p:xfrm>
        <a:graphic>
          <a:graphicData uri="http://schemas.openxmlformats.org/drawingml/2006/table">
            <a:tbl>
              <a:tblPr/>
              <a:tblGrid>
                <a:gridCol w="1266825"/>
                <a:gridCol w="1268413"/>
                <a:gridCol w="1266825"/>
                <a:gridCol w="1266825"/>
                <a:gridCol w="1268412"/>
                <a:gridCol w="1266825"/>
              </a:tblGrid>
              <a:tr h="620713">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dirty="0" smtClean="0">
                          <a:ln>
                            <a:noFill/>
                          </a:ln>
                          <a:solidFill>
                            <a:schemeClr val="tx1"/>
                          </a:solidFill>
                          <a:effectLst/>
                          <a:latin typeface="Arial" pitchFamily="34" charset="0"/>
                          <a:ea typeface="MS PGothic" pitchFamily="34" charset="-128"/>
                        </a:rPr>
                        <a:t>Speed</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smtClean="0">
                          <a:ln>
                            <a:noFill/>
                          </a:ln>
                          <a:solidFill>
                            <a:schemeClr val="tx1"/>
                          </a:solidFill>
                          <a:effectLst/>
                          <a:latin typeface="Arial" pitchFamily="34" charset="0"/>
                          <a:ea typeface="MS PGothic" pitchFamily="34" charset="-128"/>
                        </a:rPr>
                        <a:t>1ns</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89B0FF"/>
                    </a:solidFill>
                  </a:tcPr>
                </a:tc>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smtClean="0">
                          <a:ln>
                            <a:noFill/>
                          </a:ln>
                          <a:solidFill>
                            <a:schemeClr val="tx1"/>
                          </a:solidFill>
                          <a:effectLst/>
                          <a:latin typeface="Arial" pitchFamily="34" charset="0"/>
                          <a:ea typeface="MS PGothic" pitchFamily="34" charset="-128"/>
                        </a:rPr>
                        <a:t>10ns</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folHlink"/>
                    </a:solidFill>
                  </a:tcPr>
                </a:tc>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smtClean="0">
                          <a:ln>
                            <a:noFill/>
                          </a:ln>
                          <a:solidFill>
                            <a:schemeClr val="tx1"/>
                          </a:solidFill>
                          <a:effectLst/>
                          <a:latin typeface="Arial" pitchFamily="34" charset="0"/>
                          <a:ea typeface="MS PGothic" pitchFamily="34" charset="-128"/>
                        </a:rPr>
                        <a:t>100ns</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66FF"/>
                    </a:solidFill>
                  </a:tcPr>
                </a:tc>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smtClean="0">
                          <a:ln>
                            <a:noFill/>
                          </a:ln>
                          <a:solidFill>
                            <a:schemeClr val="tx1"/>
                          </a:solidFill>
                          <a:effectLst/>
                          <a:latin typeface="Arial" pitchFamily="34" charset="0"/>
                          <a:ea typeface="MS PGothic" pitchFamily="34" charset="-128"/>
                        </a:rPr>
                        <a:t>1-10ms</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F9E6D"/>
                    </a:solidFill>
                  </a:tcPr>
                </a:tc>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smtClean="0">
                          <a:ln>
                            <a:noFill/>
                          </a:ln>
                          <a:solidFill>
                            <a:schemeClr val="tx1"/>
                          </a:solidFill>
                          <a:effectLst/>
                          <a:latin typeface="Arial" pitchFamily="34" charset="0"/>
                          <a:ea typeface="MS PGothic" pitchFamily="34" charset="-128"/>
                        </a:rPr>
                        <a:t>10sec</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99FF99"/>
                    </a:solidFill>
                  </a:tcPr>
                </a:tc>
              </a:tr>
              <a:tr h="620713">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smtClean="0">
                          <a:ln>
                            <a:noFill/>
                          </a:ln>
                          <a:solidFill>
                            <a:schemeClr val="tx1"/>
                          </a:solidFill>
                          <a:effectLst/>
                          <a:latin typeface="Arial" pitchFamily="34" charset="0"/>
                          <a:ea typeface="MS PGothic" pitchFamily="34" charset="-128"/>
                        </a:rPr>
                        <a:t>Size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smtClean="0">
                          <a:ln>
                            <a:noFill/>
                          </a:ln>
                          <a:solidFill>
                            <a:schemeClr val="tx1"/>
                          </a:solidFill>
                          <a:effectLst/>
                          <a:latin typeface="Arial" pitchFamily="34" charset="0"/>
                          <a:ea typeface="MS PGothic" pitchFamily="34" charset="-128"/>
                        </a:rPr>
                        <a:t>KB</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rgbClr val="89B0FF"/>
                    </a:solidFill>
                  </a:tcPr>
                </a:tc>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smtClean="0">
                          <a:ln>
                            <a:noFill/>
                          </a:ln>
                          <a:solidFill>
                            <a:schemeClr val="tx1"/>
                          </a:solidFill>
                          <a:effectLst/>
                          <a:latin typeface="Arial" pitchFamily="34" charset="0"/>
                          <a:ea typeface="MS PGothic" pitchFamily="34" charset="-128"/>
                        </a:rPr>
                        <a:t>MB</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folHlink"/>
                    </a:solidFill>
                  </a:tcPr>
                </a:tc>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smtClean="0">
                          <a:ln>
                            <a:noFill/>
                          </a:ln>
                          <a:solidFill>
                            <a:schemeClr val="tx1"/>
                          </a:solidFill>
                          <a:effectLst/>
                          <a:latin typeface="Arial" pitchFamily="34" charset="0"/>
                          <a:ea typeface="MS PGothic" pitchFamily="34" charset="-128"/>
                        </a:rPr>
                        <a:t>GB</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rgbClr val="FF66FF"/>
                    </a:solidFill>
                  </a:tcPr>
                </a:tc>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dirty="0" smtClean="0">
                          <a:ln>
                            <a:noFill/>
                          </a:ln>
                          <a:solidFill>
                            <a:schemeClr val="tx1"/>
                          </a:solidFill>
                          <a:effectLst/>
                          <a:latin typeface="Arial" pitchFamily="34" charset="0"/>
                          <a:ea typeface="MS PGothic" pitchFamily="34" charset="-128"/>
                        </a:rPr>
                        <a:t>TB</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rgbClr val="CF9E6D"/>
                    </a:solidFill>
                  </a:tcPr>
                </a:tc>
                <a:tc>
                  <a:txBody>
                    <a:bodyPr/>
                    <a:lstStyle/>
                    <a:p>
                      <a:pPr marL="0" marR="0" lvl="0" indent="0" algn="l" defTabSz="914400" rtl="0" eaLnBrk="0" fontAlgn="base" latinLnBrk="0" hangingPunct="0">
                        <a:lnSpc>
                          <a:spcPct val="100000"/>
                        </a:lnSpc>
                        <a:spcBef>
                          <a:spcPct val="15000"/>
                        </a:spcBef>
                        <a:spcAft>
                          <a:spcPct val="0"/>
                        </a:spcAft>
                        <a:buClrTx/>
                        <a:buSzPct val="100000"/>
                        <a:buFontTx/>
                        <a:buNone/>
                        <a:tabLst/>
                      </a:pPr>
                      <a:r>
                        <a:rPr kumimoji="0" lang="en-US" sz="2000" b="0" i="0" u="none" strike="noStrike" cap="none" normalizeH="0" baseline="0" smtClean="0">
                          <a:ln>
                            <a:noFill/>
                          </a:ln>
                          <a:solidFill>
                            <a:schemeClr val="tx1"/>
                          </a:solidFill>
                          <a:effectLst/>
                          <a:latin typeface="Arial" pitchFamily="34" charset="0"/>
                          <a:ea typeface="MS PGothic" pitchFamily="34" charset="-128"/>
                        </a:rPr>
                        <a:t>PB</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rgbClr val="99FF99"/>
                    </a:solid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9" name="Group 268"/>
          <p:cNvGrpSpPr/>
          <p:nvPr/>
        </p:nvGrpSpPr>
        <p:grpSpPr>
          <a:xfrm>
            <a:off x="304800" y="1600200"/>
            <a:ext cx="3048000" cy="3962400"/>
            <a:chOff x="609600" y="1676400"/>
            <a:chExt cx="3048000" cy="3962400"/>
          </a:xfrm>
        </p:grpSpPr>
        <p:sp>
          <p:nvSpPr>
            <p:cNvPr id="11" name="Rectangle 10"/>
            <p:cNvSpPr/>
            <p:nvPr/>
          </p:nvSpPr>
          <p:spPr>
            <a:xfrm>
              <a:off x="609600" y="1676400"/>
              <a:ext cx="3048000" cy="3962400"/>
            </a:xfrm>
            <a:prstGeom prst="rect">
              <a:avLst/>
            </a:prstGeom>
            <a:solidFill>
              <a:schemeClr val="bg1">
                <a:lumMod val="85000"/>
              </a:schemeClr>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t"/>
            <a:lstStyle/>
            <a:p>
              <a:r>
                <a:rPr lang="en-US" dirty="0" smtClean="0">
                  <a:solidFill>
                    <a:schemeClr val="tx1"/>
                  </a:solidFill>
                </a:rPr>
                <a:t>Processor</a:t>
              </a:r>
            </a:p>
          </p:txBody>
        </p:sp>
        <p:sp>
          <p:nvSpPr>
            <p:cNvPr id="9" name="Rectangle 8"/>
            <p:cNvSpPr/>
            <p:nvPr/>
          </p:nvSpPr>
          <p:spPr>
            <a:xfrm>
              <a:off x="838200" y="2286000"/>
              <a:ext cx="2590800" cy="533400"/>
            </a:xfrm>
            <a:prstGeom prst="rect">
              <a:avLst/>
            </a:prstGeom>
            <a:solidFill>
              <a:srgbClr val="95B3D7"/>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t"/>
            <a:lstStyle/>
            <a:p>
              <a:r>
                <a:rPr lang="en-US" b="1" dirty="0" smtClean="0">
                  <a:solidFill>
                    <a:schemeClr val="tx1"/>
                  </a:solidFill>
                </a:rPr>
                <a:t>Control</a:t>
              </a:r>
              <a:endParaRPr lang="en-US" b="1" dirty="0">
                <a:solidFill>
                  <a:schemeClr val="tx1"/>
                </a:solidFill>
              </a:endParaRPr>
            </a:p>
          </p:txBody>
        </p:sp>
        <p:sp>
          <p:nvSpPr>
            <p:cNvPr id="10" name="Rectangle 9"/>
            <p:cNvSpPr/>
            <p:nvPr/>
          </p:nvSpPr>
          <p:spPr>
            <a:xfrm>
              <a:off x="838200" y="3048000"/>
              <a:ext cx="2590800" cy="2362200"/>
            </a:xfrm>
            <a:prstGeom prst="rect">
              <a:avLst/>
            </a:prstGeom>
            <a:solidFill>
              <a:schemeClr val="accent1">
                <a:lumMod val="60000"/>
                <a:lumOff val="40000"/>
              </a:schemeClr>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t"/>
            <a:lstStyle/>
            <a:p>
              <a:r>
                <a:rPr lang="en-US" b="1" dirty="0" err="1" smtClean="0">
                  <a:solidFill>
                    <a:schemeClr val="tx1"/>
                  </a:solidFill>
                </a:rPr>
                <a:t>Datapath</a:t>
              </a:r>
              <a:endParaRPr lang="en-US" b="1" dirty="0">
                <a:solidFill>
                  <a:schemeClr val="tx1"/>
                </a:solidFill>
              </a:endParaRPr>
            </a:p>
          </p:txBody>
        </p:sp>
        <p:cxnSp>
          <p:nvCxnSpPr>
            <p:cNvPr id="28" name="Straight Arrow Connector 27"/>
            <p:cNvCxnSpPr/>
            <p:nvPr/>
          </p:nvCxnSpPr>
          <p:spPr>
            <a:xfrm rot="5400000">
              <a:off x="1409700" y="2933700"/>
              <a:ext cx="228600" cy="1588"/>
            </a:xfrm>
            <a:prstGeom prst="straightConnector1">
              <a:avLst/>
            </a:prstGeom>
            <a:ln w="12700" cap="flat" cmpd="sng" algn="ctr">
              <a:solidFill>
                <a:srgbClr val="000000"/>
              </a:solidFill>
              <a:prstDash val="solid"/>
              <a:round/>
              <a:headEnd type="none" w="med" len="med"/>
              <a:tailEnd type="triangle" w="lg" len="lg"/>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p:nvPr/>
          </p:nvCxnSpPr>
          <p:spPr>
            <a:xfrm rot="16200000" flipV="1">
              <a:off x="2553494" y="2932906"/>
              <a:ext cx="228600" cy="1588"/>
            </a:xfrm>
            <a:prstGeom prst="straightConnector1">
              <a:avLst/>
            </a:prstGeom>
            <a:ln w="12700" cap="flat" cmpd="sng" algn="ctr">
              <a:solidFill>
                <a:srgbClr val="000000"/>
              </a:solidFill>
              <a:prstDash val="solid"/>
              <a:round/>
              <a:headEnd type="none" w="med" len="med"/>
              <a:tailEnd type="triangle" w="lg" len="lg"/>
            </a:ln>
          </p:spPr>
          <p:style>
            <a:lnRef idx="2">
              <a:schemeClr val="accent1"/>
            </a:lnRef>
            <a:fillRef idx="0">
              <a:schemeClr val="accent1"/>
            </a:fillRef>
            <a:effectRef idx="1">
              <a:schemeClr val="accent1"/>
            </a:effectRef>
            <a:fontRef idx="minor">
              <a:schemeClr val="tx1"/>
            </a:fontRef>
          </p:style>
        </p:cxnSp>
      </p:grpSp>
      <p:sp>
        <p:nvSpPr>
          <p:cNvPr id="8" name="Title 7"/>
          <p:cNvSpPr>
            <a:spLocks noGrp="1"/>
          </p:cNvSpPr>
          <p:nvPr>
            <p:ph type="title"/>
          </p:nvPr>
        </p:nvSpPr>
        <p:spPr>
          <a:xfrm>
            <a:off x="304800" y="152400"/>
            <a:ext cx="8229600" cy="1143000"/>
          </a:xfrm>
        </p:spPr>
        <p:txBody>
          <a:bodyPr>
            <a:normAutofit fontScale="90000"/>
          </a:bodyPr>
          <a:lstStyle/>
          <a:p>
            <a:r>
              <a:rPr lang="en-US" dirty="0" smtClean="0"/>
              <a:t>Review: Cache in Modern Computer Architecture</a:t>
            </a:r>
            <a:endParaRPr lang="en-US" dirty="0"/>
          </a:p>
        </p:txBody>
      </p:sp>
      <p:sp>
        <p:nvSpPr>
          <p:cNvPr id="7" name="Slide Number Placeholder 6"/>
          <p:cNvSpPr>
            <a:spLocks noGrp="1"/>
          </p:cNvSpPr>
          <p:nvPr>
            <p:ph type="sldNum" sz="quarter" idx="12"/>
          </p:nvPr>
        </p:nvSpPr>
        <p:spPr/>
        <p:txBody>
          <a:bodyPr/>
          <a:lstStyle/>
          <a:p>
            <a:fld id="{3CC63E4C-4642-794D-A2FD-70F6B81535F5}" type="slidenum">
              <a:rPr lang="en-US" smtClean="0"/>
              <a:pPr/>
              <a:t>7</a:t>
            </a:fld>
            <a:endParaRPr lang="en-US"/>
          </a:p>
        </p:txBody>
      </p:sp>
      <p:grpSp>
        <p:nvGrpSpPr>
          <p:cNvPr id="270" name="Group 269"/>
          <p:cNvGrpSpPr/>
          <p:nvPr/>
        </p:nvGrpSpPr>
        <p:grpSpPr>
          <a:xfrm>
            <a:off x="609599" y="3505200"/>
            <a:ext cx="2367431" cy="1828800"/>
            <a:chOff x="914399" y="3505200"/>
            <a:chExt cx="2367431" cy="1828800"/>
          </a:xfrm>
        </p:grpSpPr>
        <p:sp>
          <p:nvSpPr>
            <p:cNvPr id="12" name="Rectangle 11"/>
            <p:cNvSpPr/>
            <p:nvPr/>
          </p:nvSpPr>
          <p:spPr>
            <a:xfrm>
              <a:off x="914400" y="3505200"/>
              <a:ext cx="2362200" cy="2286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PC</a:t>
              </a:r>
              <a:endParaRPr lang="en-US" dirty="0">
                <a:solidFill>
                  <a:schemeClr val="tx1"/>
                </a:solidFill>
              </a:endParaRPr>
            </a:p>
          </p:txBody>
        </p:sp>
        <p:grpSp>
          <p:nvGrpSpPr>
            <p:cNvPr id="26" name="Group 25"/>
            <p:cNvGrpSpPr/>
            <p:nvPr/>
          </p:nvGrpSpPr>
          <p:grpSpPr>
            <a:xfrm>
              <a:off x="914399" y="3886200"/>
              <a:ext cx="2362202" cy="685800"/>
              <a:chOff x="1600199" y="3962400"/>
              <a:chExt cx="1600201" cy="685800"/>
            </a:xfrm>
            <a:solidFill>
              <a:srgbClr val="9BBB59"/>
            </a:solidFill>
          </p:grpSpPr>
          <p:sp>
            <p:nvSpPr>
              <p:cNvPr id="13" name="Rectangle 12"/>
              <p:cNvSpPr/>
              <p:nvPr/>
            </p:nvSpPr>
            <p:spPr>
              <a:xfrm>
                <a:off x="1600200" y="3962400"/>
                <a:ext cx="1600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4" name="Rectangle 13"/>
              <p:cNvSpPr/>
              <p:nvPr/>
            </p:nvSpPr>
            <p:spPr>
              <a:xfrm>
                <a:off x="1600200" y="4038600"/>
                <a:ext cx="1600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1600200" y="4114800"/>
                <a:ext cx="1600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6" name="Rectangle 15"/>
              <p:cNvSpPr/>
              <p:nvPr/>
            </p:nvSpPr>
            <p:spPr>
              <a:xfrm>
                <a:off x="1600200" y="4191000"/>
                <a:ext cx="1600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smtClean="0">
                  <a:effectLst>
                    <a:glow rad="101600">
                      <a:schemeClr val="bg1">
                        <a:alpha val="75000"/>
                      </a:schemeClr>
                    </a:glow>
                  </a:effectLst>
                </a:endParaRPr>
              </a:p>
              <a:p>
                <a:pPr algn="ctr"/>
                <a:endParaRPr lang="en-US" dirty="0">
                  <a:solidFill>
                    <a:schemeClr val="tx1"/>
                  </a:solidFill>
                </a:endParaRPr>
              </a:p>
            </p:txBody>
          </p:sp>
          <p:sp>
            <p:nvSpPr>
              <p:cNvPr id="17" name="Rectangle 16"/>
              <p:cNvSpPr/>
              <p:nvPr/>
            </p:nvSpPr>
            <p:spPr>
              <a:xfrm>
                <a:off x="1600200" y="4267200"/>
                <a:ext cx="1600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8" name="Rectangle 17"/>
              <p:cNvSpPr/>
              <p:nvPr/>
            </p:nvSpPr>
            <p:spPr>
              <a:xfrm>
                <a:off x="1600200" y="4343400"/>
                <a:ext cx="1600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9" name="Rectangle 18"/>
              <p:cNvSpPr/>
              <p:nvPr/>
            </p:nvSpPr>
            <p:spPr>
              <a:xfrm>
                <a:off x="1600200" y="4419600"/>
                <a:ext cx="1600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 name="Rectangle 19"/>
              <p:cNvSpPr/>
              <p:nvPr/>
            </p:nvSpPr>
            <p:spPr>
              <a:xfrm>
                <a:off x="1600199" y="4495800"/>
                <a:ext cx="1600199"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1" name="Rectangle 20"/>
              <p:cNvSpPr/>
              <p:nvPr/>
            </p:nvSpPr>
            <p:spPr>
              <a:xfrm>
                <a:off x="1600200" y="4572000"/>
                <a:ext cx="1600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2" name="TextBox 21"/>
              <p:cNvSpPr txBox="1"/>
              <p:nvPr/>
            </p:nvSpPr>
            <p:spPr>
              <a:xfrm>
                <a:off x="1905000" y="4114800"/>
                <a:ext cx="1031051" cy="461665"/>
              </a:xfrm>
              <a:prstGeom prst="rect">
                <a:avLst/>
              </a:prstGeom>
              <a:noFill/>
            </p:spPr>
            <p:txBody>
              <a:bodyPr wrap="square" rtlCol="0">
                <a:spAutoFit/>
              </a:bodyPr>
              <a:lstStyle/>
              <a:p>
                <a:pPr algn="ctr"/>
                <a:r>
                  <a:rPr lang="en-US" sz="2400" dirty="0" smtClean="0">
                    <a:effectLst>
                      <a:glow rad="254000">
                        <a:schemeClr val="bg1">
                          <a:alpha val="75000"/>
                        </a:schemeClr>
                      </a:glow>
                    </a:effectLst>
                  </a:rPr>
                  <a:t>Registers</a:t>
                </a:r>
                <a:endParaRPr lang="en-US" sz="2400" dirty="0">
                  <a:effectLst>
                    <a:glow rad="254000">
                      <a:schemeClr val="bg1">
                        <a:alpha val="75000"/>
                      </a:schemeClr>
                    </a:glow>
                  </a:effectLst>
                </a:endParaRPr>
              </a:p>
            </p:txBody>
          </p:sp>
        </p:grpSp>
        <p:grpSp>
          <p:nvGrpSpPr>
            <p:cNvPr id="25" name="Group 24"/>
            <p:cNvGrpSpPr/>
            <p:nvPr/>
          </p:nvGrpSpPr>
          <p:grpSpPr>
            <a:xfrm>
              <a:off x="914400" y="4648200"/>
              <a:ext cx="2367430" cy="685800"/>
              <a:chOff x="4572000" y="3352800"/>
              <a:chExt cx="2367430" cy="685800"/>
            </a:xfrm>
          </p:grpSpPr>
          <p:sp>
            <p:nvSpPr>
              <p:cNvPr id="23" name="Trapezoid 22"/>
              <p:cNvSpPr/>
              <p:nvPr/>
            </p:nvSpPr>
            <p:spPr>
              <a:xfrm flipV="1">
                <a:off x="4572000" y="3429000"/>
                <a:ext cx="2362200" cy="609600"/>
              </a:xfrm>
              <a:prstGeom prst="trapezoid">
                <a:avLst>
                  <a:gd name="adj" fmla="val 25000"/>
                </a:avLst>
              </a:prstGeom>
              <a:solidFill>
                <a:srgbClr val="C0504D"/>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rtlCol="0" anchor="ctr"/>
              <a:lstStyle/>
              <a:p>
                <a:pPr algn="ctr"/>
                <a:endParaRPr lang="en-US" dirty="0" smtClean="0">
                  <a:solidFill>
                    <a:schemeClr val="tx1"/>
                  </a:solidFill>
                </a:endParaRPr>
              </a:p>
            </p:txBody>
          </p:sp>
          <p:sp>
            <p:nvSpPr>
              <p:cNvPr id="24" name="TextBox 23"/>
              <p:cNvSpPr txBox="1"/>
              <p:nvPr/>
            </p:nvSpPr>
            <p:spPr>
              <a:xfrm>
                <a:off x="4572000" y="3352800"/>
                <a:ext cx="2367430" cy="646331"/>
              </a:xfrm>
              <a:prstGeom prst="rect">
                <a:avLst/>
              </a:prstGeom>
              <a:noFill/>
            </p:spPr>
            <p:txBody>
              <a:bodyPr wrap="none" rtlCol="0" anchor="ctr">
                <a:spAutoFit/>
              </a:bodyPr>
              <a:lstStyle/>
              <a:p>
                <a:pPr algn="ctr"/>
                <a:r>
                  <a:rPr lang="en-US" dirty="0" smtClean="0">
                    <a:effectLst>
                      <a:glow rad="152400">
                        <a:schemeClr val="bg1">
                          <a:alpha val="75000"/>
                        </a:schemeClr>
                      </a:glow>
                    </a:effectLst>
                  </a:rPr>
                  <a:t>Arithmetic &amp; Logic Unit</a:t>
                </a:r>
              </a:p>
              <a:p>
                <a:pPr algn="ctr"/>
                <a:r>
                  <a:rPr lang="en-US" dirty="0" smtClean="0">
                    <a:effectLst>
                      <a:glow rad="152400">
                        <a:schemeClr val="bg1">
                          <a:alpha val="75000"/>
                        </a:schemeClr>
                      </a:glow>
                    </a:effectLst>
                  </a:rPr>
                  <a:t>(ALU)</a:t>
                </a:r>
                <a:endParaRPr lang="en-US" dirty="0">
                  <a:effectLst>
                    <a:glow rad="152400">
                      <a:schemeClr val="bg1">
                        <a:alpha val="75000"/>
                      </a:schemeClr>
                    </a:glow>
                  </a:effectLst>
                </a:endParaRPr>
              </a:p>
            </p:txBody>
          </p:sp>
        </p:grpSp>
      </p:grpSp>
      <p:sp>
        <p:nvSpPr>
          <p:cNvPr id="30" name="Rectangle 29"/>
          <p:cNvSpPr/>
          <p:nvPr/>
        </p:nvSpPr>
        <p:spPr>
          <a:xfrm>
            <a:off x="5257800" y="1524000"/>
            <a:ext cx="1905000" cy="4114800"/>
          </a:xfrm>
          <a:prstGeom prst="rect">
            <a:avLst/>
          </a:prstGeom>
          <a:solidFill>
            <a:srgbClr val="95B3D7"/>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t"/>
          <a:lstStyle/>
          <a:p>
            <a:r>
              <a:rPr lang="en-US" b="1" dirty="0" smtClean="0">
                <a:solidFill>
                  <a:schemeClr val="tx1"/>
                </a:solidFill>
              </a:rPr>
              <a:t>Memory</a:t>
            </a:r>
          </a:p>
        </p:txBody>
      </p:sp>
      <p:grpSp>
        <p:nvGrpSpPr>
          <p:cNvPr id="273" name="Group 272"/>
          <p:cNvGrpSpPr/>
          <p:nvPr/>
        </p:nvGrpSpPr>
        <p:grpSpPr>
          <a:xfrm>
            <a:off x="7162800" y="1676400"/>
            <a:ext cx="1572897" cy="762000"/>
            <a:chOff x="6656703" y="1676400"/>
            <a:chExt cx="1572897" cy="762000"/>
          </a:xfrm>
        </p:grpSpPr>
        <p:sp>
          <p:nvSpPr>
            <p:cNvPr id="51" name="Rectangle 50"/>
            <p:cNvSpPr/>
            <p:nvPr/>
          </p:nvSpPr>
          <p:spPr>
            <a:xfrm>
              <a:off x="7315200" y="1676400"/>
              <a:ext cx="914400" cy="762000"/>
            </a:xfrm>
            <a:prstGeom prst="rect">
              <a:avLst/>
            </a:prstGeom>
            <a:solidFill>
              <a:srgbClr val="95B3D7"/>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t"/>
            <a:lstStyle/>
            <a:p>
              <a:r>
                <a:rPr lang="en-US" b="1" dirty="0" smtClean="0">
                  <a:solidFill>
                    <a:schemeClr val="tx1"/>
                  </a:solidFill>
                </a:rPr>
                <a:t>Input</a:t>
              </a:r>
            </a:p>
          </p:txBody>
        </p:sp>
        <p:cxnSp>
          <p:nvCxnSpPr>
            <p:cNvPr id="52" name="Straight Arrow Connector 51"/>
            <p:cNvCxnSpPr/>
            <p:nvPr/>
          </p:nvCxnSpPr>
          <p:spPr>
            <a:xfrm flipH="1" flipV="1">
              <a:off x="6656703" y="1981200"/>
              <a:ext cx="658497" cy="1588"/>
            </a:xfrm>
            <a:prstGeom prst="straightConnector1">
              <a:avLst/>
            </a:prstGeom>
            <a:ln w="12700" cap="flat" cmpd="sng" algn="ctr">
              <a:solidFill>
                <a:srgbClr val="000000"/>
              </a:solidFill>
              <a:prstDash val="solid"/>
              <a:round/>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grpSp>
      <p:grpSp>
        <p:nvGrpSpPr>
          <p:cNvPr id="274" name="Group 273"/>
          <p:cNvGrpSpPr/>
          <p:nvPr/>
        </p:nvGrpSpPr>
        <p:grpSpPr>
          <a:xfrm>
            <a:off x="7162800" y="4800600"/>
            <a:ext cx="1572897" cy="762000"/>
            <a:chOff x="6656703" y="4800600"/>
            <a:chExt cx="1572897" cy="762000"/>
          </a:xfrm>
        </p:grpSpPr>
        <p:sp>
          <p:nvSpPr>
            <p:cNvPr id="55" name="Rectangle 54"/>
            <p:cNvSpPr/>
            <p:nvPr/>
          </p:nvSpPr>
          <p:spPr>
            <a:xfrm>
              <a:off x="7315200" y="4800600"/>
              <a:ext cx="914400" cy="762000"/>
            </a:xfrm>
            <a:prstGeom prst="rect">
              <a:avLst/>
            </a:prstGeom>
            <a:solidFill>
              <a:srgbClr val="95B3D7"/>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t"/>
            <a:lstStyle/>
            <a:p>
              <a:r>
                <a:rPr lang="en-US" b="1" dirty="0" smtClean="0">
                  <a:solidFill>
                    <a:schemeClr val="tx1"/>
                  </a:solidFill>
                </a:rPr>
                <a:t>Output</a:t>
              </a:r>
            </a:p>
          </p:txBody>
        </p:sp>
        <p:cxnSp>
          <p:nvCxnSpPr>
            <p:cNvPr id="59" name="Straight Arrow Connector 58"/>
            <p:cNvCxnSpPr/>
            <p:nvPr/>
          </p:nvCxnSpPr>
          <p:spPr>
            <a:xfrm>
              <a:off x="6656703" y="5181600"/>
              <a:ext cx="658497" cy="0"/>
            </a:xfrm>
            <a:prstGeom prst="straightConnector1">
              <a:avLst/>
            </a:prstGeom>
            <a:ln w="12700" cap="flat" cmpd="sng" algn="ctr">
              <a:solidFill>
                <a:srgbClr val="000000"/>
              </a:solidFill>
              <a:prstDash val="solid"/>
              <a:round/>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grpSp>
      <p:grpSp>
        <p:nvGrpSpPr>
          <p:cNvPr id="271" name="Group 270"/>
          <p:cNvGrpSpPr/>
          <p:nvPr/>
        </p:nvGrpSpPr>
        <p:grpSpPr>
          <a:xfrm>
            <a:off x="5410200" y="1981200"/>
            <a:ext cx="1524000" cy="3429000"/>
            <a:chOff x="4953000" y="1981200"/>
            <a:chExt cx="1524000" cy="3429000"/>
          </a:xfrm>
        </p:grpSpPr>
        <p:grpSp>
          <p:nvGrpSpPr>
            <p:cNvPr id="75" name="Group 74"/>
            <p:cNvGrpSpPr/>
            <p:nvPr/>
          </p:nvGrpSpPr>
          <p:grpSpPr>
            <a:xfrm>
              <a:off x="4953000" y="4038600"/>
              <a:ext cx="381000" cy="685800"/>
              <a:chOff x="7543800" y="3581400"/>
              <a:chExt cx="2362200" cy="685800"/>
            </a:xfrm>
            <a:solidFill>
              <a:schemeClr val="accent3"/>
            </a:solidFill>
          </p:grpSpPr>
          <p:sp>
            <p:nvSpPr>
              <p:cNvPr id="65" name="Rectangle 64"/>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66" name="Rectangle 65"/>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67" name="Rectangle 66"/>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68" name="Rectangle 67"/>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69" name="Rectangle 68"/>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70" name="Rectangle 69"/>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71" name="Rectangle 70"/>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72" name="Rectangle 71"/>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73" name="Rectangle 72"/>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76" name="Group 75"/>
            <p:cNvGrpSpPr/>
            <p:nvPr/>
          </p:nvGrpSpPr>
          <p:grpSpPr>
            <a:xfrm>
              <a:off x="5334000" y="4038600"/>
              <a:ext cx="381000" cy="685800"/>
              <a:chOff x="7543800" y="3581400"/>
              <a:chExt cx="2362200" cy="685800"/>
            </a:xfrm>
            <a:solidFill>
              <a:schemeClr val="accent3"/>
            </a:solidFill>
          </p:grpSpPr>
          <p:sp>
            <p:nvSpPr>
              <p:cNvPr id="77" name="Rectangle 7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78" name="Rectangle 7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79" name="Rectangle 7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80" name="Rectangle 7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81" name="Rectangle 8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82" name="Rectangle 8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83" name="Rectangle 8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84" name="Rectangle 8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85" name="Rectangle 8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86" name="Group 85"/>
            <p:cNvGrpSpPr/>
            <p:nvPr/>
          </p:nvGrpSpPr>
          <p:grpSpPr>
            <a:xfrm>
              <a:off x="5715000" y="4038600"/>
              <a:ext cx="381000" cy="685800"/>
              <a:chOff x="7543800" y="3581400"/>
              <a:chExt cx="2362200" cy="685800"/>
            </a:xfrm>
            <a:solidFill>
              <a:schemeClr val="accent3"/>
            </a:solidFill>
          </p:grpSpPr>
          <p:sp>
            <p:nvSpPr>
              <p:cNvPr id="87" name="Rectangle 8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88" name="Rectangle 8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89" name="Rectangle 8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90" name="Rectangle 8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91" name="Rectangle 9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92" name="Rectangle 9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93" name="Rectangle 9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94" name="Rectangle 9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95" name="Rectangle 9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96" name="Group 95"/>
            <p:cNvGrpSpPr/>
            <p:nvPr/>
          </p:nvGrpSpPr>
          <p:grpSpPr>
            <a:xfrm>
              <a:off x="6096000" y="4038600"/>
              <a:ext cx="381000" cy="685800"/>
              <a:chOff x="7543800" y="3581400"/>
              <a:chExt cx="2362200" cy="685800"/>
            </a:xfrm>
            <a:solidFill>
              <a:schemeClr val="accent3"/>
            </a:solidFill>
          </p:grpSpPr>
          <p:sp>
            <p:nvSpPr>
              <p:cNvPr id="97" name="Rectangle 9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98" name="Rectangle 9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99" name="Rectangle 9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00" name="Rectangle 9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01" name="Rectangle 10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02" name="Rectangle 10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03" name="Rectangle 10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04" name="Rectangle 10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05" name="Rectangle 10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106" name="Group 105"/>
            <p:cNvGrpSpPr/>
            <p:nvPr/>
          </p:nvGrpSpPr>
          <p:grpSpPr>
            <a:xfrm>
              <a:off x="4953000" y="4724400"/>
              <a:ext cx="381000" cy="685800"/>
              <a:chOff x="7543800" y="3581400"/>
              <a:chExt cx="2362200" cy="685800"/>
            </a:xfrm>
            <a:solidFill>
              <a:schemeClr val="accent3"/>
            </a:solidFill>
          </p:grpSpPr>
          <p:sp>
            <p:nvSpPr>
              <p:cNvPr id="107" name="Rectangle 10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08" name="Rectangle 10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09" name="Rectangle 10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10" name="Rectangle 10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11" name="Rectangle 11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12" name="Rectangle 11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13" name="Rectangle 11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14" name="Rectangle 11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15" name="Rectangle 11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116" name="Group 115"/>
            <p:cNvGrpSpPr/>
            <p:nvPr/>
          </p:nvGrpSpPr>
          <p:grpSpPr>
            <a:xfrm>
              <a:off x="5334000" y="4724400"/>
              <a:ext cx="381000" cy="685800"/>
              <a:chOff x="7543800" y="3581400"/>
              <a:chExt cx="2362200" cy="685800"/>
            </a:xfrm>
            <a:solidFill>
              <a:schemeClr val="accent3"/>
            </a:solidFill>
          </p:grpSpPr>
          <p:sp>
            <p:nvSpPr>
              <p:cNvPr id="117" name="Rectangle 11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18" name="Rectangle 11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19" name="Rectangle 11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20" name="Rectangle 11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21" name="Rectangle 12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22" name="Rectangle 12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23" name="Rectangle 12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24" name="Rectangle 12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25" name="Rectangle 12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126" name="Group 125"/>
            <p:cNvGrpSpPr/>
            <p:nvPr/>
          </p:nvGrpSpPr>
          <p:grpSpPr>
            <a:xfrm>
              <a:off x="5715000" y="4724400"/>
              <a:ext cx="381000" cy="685800"/>
              <a:chOff x="7543800" y="3581400"/>
              <a:chExt cx="2362200" cy="685800"/>
            </a:xfrm>
            <a:solidFill>
              <a:schemeClr val="accent3"/>
            </a:solidFill>
          </p:grpSpPr>
          <p:sp>
            <p:nvSpPr>
              <p:cNvPr id="127" name="Rectangle 12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28" name="Rectangle 12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29" name="Rectangle 12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30" name="Rectangle 12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31" name="Rectangle 13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32" name="Rectangle 13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33" name="Rectangle 13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34" name="Rectangle 13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35" name="Rectangle 13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136" name="Group 135"/>
            <p:cNvGrpSpPr/>
            <p:nvPr/>
          </p:nvGrpSpPr>
          <p:grpSpPr>
            <a:xfrm>
              <a:off x="6096000" y="4724400"/>
              <a:ext cx="381000" cy="685800"/>
              <a:chOff x="7543800" y="3581400"/>
              <a:chExt cx="2362200" cy="685800"/>
            </a:xfrm>
            <a:solidFill>
              <a:schemeClr val="accent3"/>
            </a:solidFill>
          </p:grpSpPr>
          <p:sp>
            <p:nvSpPr>
              <p:cNvPr id="137" name="Rectangle 13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38" name="Rectangle 13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39" name="Rectangle 13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40" name="Rectangle 13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41" name="Rectangle 14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42" name="Rectangle 14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43" name="Rectangle 14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44" name="Rectangle 14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45" name="Rectangle 14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146" name="Group 145"/>
            <p:cNvGrpSpPr/>
            <p:nvPr/>
          </p:nvGrpSpPr>
          <p:grpSpPr>
            <a:xfrm>
              <a:off x="4953000" y="3352800"/>
              <a:ext cx="381000" cy="685800"/>
              <a:chOff x="7543800" y="3581400"/>
              <a:chExt cx="2362200" cy="685800"/>
            </a:xfrm>
            <a:solidFill>
              <a:srgbClr val="9BBB59"/>
            </a:solidFill>
          </p:grpSpPr>
          <p:sp>
            <p:nvSpPr>
              <p:cNvPr id="147" name="Rectangle 14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48" name="Rectangle 14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49" name="Rectangle 14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50" name="Rectangle 14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51" name="Rectangle 15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52" name="Rectangle 15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53" name="Rectangle 15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54" name="Rectangle 15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55" name="Rectangle 15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156" name="Group 155"/>
            <p:cNvGrpSpPr/>
            <p:nvPr/>
          </p:nvGrpSpPr>
          <p:grpSpPr>
            <a:xfrm>
              <a:off x="5334000" y="3352800"/>
              <a:ext cx="381000" cy="685800"/>
              <a:chOff x="7543800" y="3581400"/>
              <a:chExt cx="2362200" cy="685800"/>
            </a:xfrm>
            <a:solidFill>
              <a:schemeClr val="accent3"/>
            </a:solidFill>
          </p:grpSpPr>
          <p:sp>
            <p:nvSpPr>
              <p:cNvPr id="157" name="Rectangle 15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58" name="Rectangle 15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59" name="Rectangle 15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60" name="Rectangle 15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61" name="Rectangle 16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62" name="Rectangle 16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63" name="Rectangle 16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64" name="Rectangle 16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65" name="Rectangle 16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166" name="Group 165"/>
            <p:cNvGrpSpPr/>
            <p:nvPr/>
          </p:nvGrpSpPr>
          <p:grpSpPr>
            <a:xfrm>
              <a:off x="5715000" y="3352800"/>
              <a:ext cx="381000" cy="685800"/>
              <a:chOff x="7543800" y="3581400"/>
              <a:chExt cx="2362200" cy="685800"/>
            </a:xfrm>
            <a:solidFill>
              <a:schemeClr val="accent3"/>
            </a:solidFill>
          </p:grpSpPr>
          <p:sp>
            <p:nvSpPr>
              <p:cNvPr id="167" name="Rectangle 16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68" name="Rectangle 16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69" name="Rectangle 16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70" name="Rectangle 16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71" name="Rectangle 17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72" name="Rectangle 17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73" name="Rectangle 17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74" name="Rectangle 17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75" name="Rectangle 17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176" name="Group 175"/>
            <p:cNvGrpSpPr/>
            <p:nvPr/>
          </p:nvGrpSpPr>
          <p:grpSpPr>
            <a:xfrm>
              <a:off x="6096000" y="3352800"/>
              <a:ext cx="381000" cy="685800"/>
              <a:chOff x="7543800" y="3581400"/>
              <a:chExt cx="2362200" cy="685800"/>
            </a:xfrm>
            <a:solidFill>
              <a:schemeClr val="accent3"/>
            </a:solidFill>
          </p:grpSpPr>
          <p:sp>
            <p:nvSpPr>
              <p:cNvPr id="177" name="Rectangle 17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78" name="Rectangle 17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79" name="Rectangle 17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80" name="Rectangle 17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81" name="Rectangle 18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82" name="Rectangle 18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83" name="Rectangle 18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84" name="Rectangle 18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85" name="Rectangle 18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186" name="Group 185"/>
            <p:cNvGrpSpPr/>
            <p:nvPr/>
          </p:nvGrpSpPr>
          <p:grpSpPr>
            <a:xfrm>
              <a:off x="4953000" y="2667000"/>
              <a:ext cx="381000" cy="685800"/>
              <a:chOff x="7543800" y="3581400"/>
              <a:chExt cx="2362200" cy="685800"/>
            </a:xfrm>
            <a:solidFill>
              <a:schemeClr val="accent3"/>
            </a:solidFill>
          </p:grpSpPr>
          <p:sp>
            <p:nvSpPr>
              <p:cNvPr id="187" name="Rectangle 18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88" name="Rectangle 18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89" name="Rectangle 18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90" name="Rectangle 18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91" name="Rectangle 19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92" name="Rectangle 19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93" name="Rectangle 19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94" name="Rectangle 19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95" name="Rectangle 19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196" name="Group 195"/>
            <p:cNvGrpSpPr/>
            <p:nvPr/>
          </p:nvGrpSpPr>
          <p:grpSpPr>
            <a:xfrm>
              <a:off x="5334000" y="2667000"/>
              <a:ext cx="381000" cy="685800"/>
              <a:chOff x="7543800" y="3581400"/>
              <a:chExt cx="2362200" cy="685800"/>
            </a:xfrm>
            <a:solidFill>
              <a:schemeClr val="accent3"/>
            </a:solidFill>
          </p:grpSpPr>
          <p:sp>
            <p:nvSpPr>
              <p:cNvPr id="197" name="Rectangle 19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98" name="Rectangle 19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99" name="Rectangle 19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0" name="Rectangle 19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1" name="Rectangle 20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2" name="Rectangle 20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3" name="Rectangle 20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4" name="Rectangle 20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5" name="Rectangle 20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206" name="Group 205"/>
            <p:cNvGrpSpPr/>
            <p:nvPr/>
          </p:nvGrpSpPr>
          <p:grpSpPr>
            <a:xfrm>
              <a:off x="5715000" y="2667000"/>
              <a:ext cx="381000" cy="685800"/>
              <a:chOff x="7543800" y="3581400"/>
              <a:chExt cx="2362200" cy="685800"/>
            </a:xfrm>
            <a:solidFill>
              <a:schemeClr val="accent3"/>
            </a:solidFill>
          </p:grpSpPr>
          <p:sp>
            <p:nvSpPr>
              <p:cNvPr id="207" name="Rectangle 20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8" name="Rectangle 20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9" name="Rectangle 20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10" name="Rectangle 20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11" name="Rectangle 21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12" name="Rectangle 21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13" name="Rectangle 21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14" name="Rectangle 21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15" name="Rectangle 21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216" name="Group 215"/>
            <p:cNvGrpSpPr/>
            <p:nvPr/>
          </p:nvGrpSpPr>
          <p:grpSpPr>
            <a:xfrm>
              <a:off x="6096000" y="2667000"/>
              <a:ext cx="381000" cy="685800"/>
              <a:chOff x="7543800" y="3581400"/>
              <a:chExt cx="2362200" cy="685800"/>
            </a:xfrm>
            <a:solidFill>
              <a:schemeClr val="accent3"/>
            </a:solidFill>
          </p:grpSpPr>
          <p:sp>
            <p:nvSpPr>
              <p:cNvPr id="217" name="Rectangle 21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18" name="Rectangle 21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19" name="Rectangle 21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20" name="Rectangle 21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21" name="Rectangle 22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22" name="Rectangle 22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23" name="Rectangle 22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24" name="Rectangle 22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25" name="Rectangle 22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226" name="Group 225"/>
            <p:cNvGrpSpPr/>
            <p:nvPr/>
          </p:nvGrpSpPr>
          <p:grpSpPr>
            <a:xfrm>
              <a:off x="4953000" y="1981200"/>
              <a:ext cx="381000" cy="685800"/>
              <a:chOff x="7543800" y="3581400"/>
              <a:chExt cx="2362200" cy="685800"/>
            </a:xfrm>
            <a:solidFill>
              <a:schemeClr val="accent3"/>
            </a:solidFill>
          </p:grpSpPr>
          <p:sp>
            <p:nvSpPr>
              <p:cNvPr id="227" name="Rectangle 22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28" name="Rectangle 22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29" name="Rectangle 22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30" name="Rectangle 22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31" name="Rectangle 23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32" name="Rectangle 23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33" name="Rectangle 23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34" name="Rectangle 23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35" name="Rectangle 23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236" name="Group 235"/>
            <p:cNvGrpSpPr/>
            <p:nvPr/>
          </p:nvGrpSpPr>
          <p:grpSpPr>
            <a:xfrm>
              <a:off x="5334000" y="1981200"/>
              <a:ext cx="381000" cy="685800"/>
              <a:chOff x="7543800" y="3581400"/>
              <a:chExt cx="2362200" cy="685800"/>
            </a:xfrm>
            <a:solidFill>
              <a:schemeClr val="accent3"/>
            </a:solidFill>
          </p:grpSpPr>
          <p:sp>
            <p:nvSpPr>
              <p:cNvPr id="237" name="Rectangle 23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38" name="Rectangle 23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39" name="Rectangle 23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40" name="Rectangle 23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41" name="Rectangle 24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42" name="Rectangle 24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43" name="Rectangle 24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44" name="Rectangle 24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45" name="Rectangle 24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246" name="Group 245"/>
            <p:cNvGrpSpPr/>
            <p:nvPr/>
          </p:nvGrpSpPr>
          <p:grpSpPr>
            <a:xfrm>
              <a:off x="5715000" y="1981200"/>
              <a:ext cx="381000" cy="685800"/>
              <a:chOff x="7543800" y="3581400"/>
              <a:chExt cx="2362200" cy="685800"/>
            </a:xfrm>
            <a:solidFill>
              <a:schemeClr val="accent3"/>
            </a:solidFill>
          </p:grpSpPr>
          <p:sp>
            <p:nvSpPr>
              <p:cNvPr id="247" name="Rectangle 24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48" name="Rectangle 24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49" name="Rectangle 24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50" name="Rectangle 24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51" name="Rectangle 25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52" name="Rectangle 25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53" name="Rectangle 25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54" name="Rectangle 25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55" name="Rectangle 25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grpSp>
          <p:nvGrpSpPr>
            <p:cNvPr id="256" name="Group 255"/>
            <p:cNvGrpSpPr/>
            <p:nvPr/>
          </p:nvGrpSpPr>
          <p:grpSpPr>
            <a:xfrm>
              <a:off x="6096000" y="1981200"/>
              <a:ext cx="381000" cy="685800"/>
              <a:chOff x="7543800" y="3581400"/>
              <a:chExt cx="2362200" cy="685800"/>
            </a:xfrm>
            <a:solidFill>
              <a:schemeClr val="accent3"/>
            </a:solidFill>
          </p:grpSpPr>
          <p:sp>
            <p:nvSpPr>
              <p:cNvPr id="257" name="Rectangle 256"/>
              <p:cNvSpPr/>
              <p:nvPr/>
            </p:nvSpPr>
            <p:spPr>
              <a:xfrm>
                <a:off x="7543800" y="3581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58" name="Rectangle 257"/>
              <p:cNvSpPr/>
              <p:nvPr/>
            </p:nvSpPr>
            <p:spPr>
              <a:xfrm>
                <a:off x="7543800" y="3657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59" name="Rectangle 258"/>
              <p:cNvSpPr/>
              <p:nvPr/>
            </p:nvSpPr>
            <p:spPr>
              <a:xfrm>
                <a:off x="7543800" y="3733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60" name="Rectangle 259"/>
              <p:cNvSpPr/>
              <p:nvPr/>
            </p:nvSpPr>
            <p:spPr>
              <a:xfrm>
                <a:off x="7543800" y="3810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61" name="Rectangle 260"/>
              <p:cNvSpPr/>
              <p:nvPr/>
            </p:nvSpPr>
            <p:spPr>
              <a:xfrm>
                <a:off x="7543800" y="38862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62" name="Rectangle 261"/>
              <p:cNvSpPr/>
              <p:nvPr/>
            </p:nvSpPr>
            <p:spPr>
              <a:xfrm>
                <a:off x="7543800" y="39624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63" name="Rectangle 262"/>
              <p:cNvSpPr/>
              <p:nvPr/>
            </p:nvSpPr>
            <p:spPr>
              <a:xfrm>
                <a:off x="7543800" y="40386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64" name="Rectangle 263"/>
              <p:cNvSpPr/>
              <p:nvPr/>
            </p:nvSpPr>
            <p:spPr>
              <a:xfrm>
                <a:off x="7543800" y="41148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65" name="Rectangle 264"/>
              <p:cNvSpPr/>
              <p:nvPr/>
            </p:nvSpPr>
            <p:spPr>
              <a:xfrm>
                <a:off x="7543800" y="4191000"/>
                <a:ext cx="2362200" cy="76200"/>
              </a:xfrm>
              <a:prstGeom prst="rect">
                <a:avLst/>
              </a:prstGeom>
              <a:grp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sp>
          <p:nvSpPr>
            <p:cNvPr id="74" name="TextBox 73"/>
            <p:cNvSpPr txBox="1"/>
            <p:nvPr/>
          </p:nvSpPr>
          <p:spPr>
            <a:xfrm>
              <a:off x="5181600" y="3352800"/>
              <a:ext cx="1066800" cy="461665"/>
            </a:xfrm>
            <a:prstGeom prst="rect">
              <a:avLst/>
            </a:prstGeom>
            <a:noFill/>
          </p:spPr>
          <p:txBody>
            <a:bodyPr wrap="square" rtlCol="0">
              <a:spAutoFit/>
            </a:bodyPr>
            <a:lstStyle/>
            <a:p>
              <a:pPr algn="ctr"/>
              <a:r>
                <a:rPr lang="en-US" sz="2400" dirty="0" smtClean="0">
                  <a:effectLst>
                    <a:glow rad="228600">
                      <a:schemeClr val="bg1">
                        <a:alpha val="75000"/>
                      </a:schemeClr>
                    </a:glow>
                  </a:effectLst>
                </a:rPr>
                <a:t>Bytes</a:t>
              </a:r>
              <a:endParaRPr lang="en-US" sz="2400" dirty="0">
                <a:effectLst>
                  <a:glow rad="228600">
                    <a:schemeClr val="bg1">
                      <a:alpha val="75000"/>
                    </a:schemeClr>
                  </a:glow>
                </a:effectLst>
              </a:endParaRPr>
            </a:p>
          </p:txBody>
        </p:sp>
      </p:grpSp>
      <p:grpSp>
        <p:nvGrpSpPr>
          <p:cNvPr id="280" name="Group 279"/>
          <p:cNvGrpSpPr/>
          <p:nvPr/>
        </p:nvGrpSpPr>
        <p:grpSpPr>
          <a:xfrm>
            <a:off x="2743200" y="2514600"/>
            <a:ext cx="2854568" cy="3874532"/>
            <a:chOff x="2743200" y="2514600"/>
            <a:chExt cx="2854568" cy="3874532"/>
          </a:xfrm>
        </p:grpSpPr>
        <p:grpSp>
          <p:nvGrpSpPr>
            <p:cNvPr id="272" name="Group 271"/>
            <p:cNvGrpSpPr/>
            <p:nvPr/>
          </p:nvGrpSpPr>
          <p:grpSpPr>
            <a:xfrm>
              <a:off x="3276600" y="2514600"/>
              <a:ext cx="1981200" cy="2932331"/>
              <a:chOff x="3276600" y="2514600"/>
              <a:chExt cx="1981200" cy="2932331"/>
            </a:xfrm>
          </p:grpSpPr>
          <p:cxnSp>
            <p:nvCxnSpPr>
              <p:cNvPr id="31" name="Straight Arrow Connector 30"/>
              <p:cNvCxnSpPr/>
              <p:nvPr/>
            </p:nvCxnSpPr>
            <p:spPr>
              <a:xfrm>
                <a:off x="3352800" y="2514600"/>
                <a:ext cx="1905000" cy="0"/>
              </a:xfrm>
              <a:prstGeom prst="straightConnector1">
                <a:avLst/>
              </a:prstGeom>
              <a:ln w="12700" cap="flat" cmpd="sng" algn="ctr">
                <a:solidFill>
                  <a:srgbClr val="000000"/>
                </a:solidFill>
                <a:prstDash val="solid"/>
                <a:round/>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a:stCxn id="11" idx="3"/>
                <a:endCxn id="30" idx="1"/>
              </p:cNvCxnSpPr>
              <p:nvPr/>
            </p:nvCxnSpPr>
            <p:spPr>
              <a:xfrm>
                <a:off x="3352800" y="3581400"/>
                <a:ext cx="1905000" cy="0"/>
              </a:xfrm>
              <a:prstGeom prst="straightConnector1">
                <a:avLst/>
              </a:prstGeom>
              <a:ln w="12700" cap="flat" cmpd="sng" algn="ctr">
                <a:solidFill>
                  <a:srgbClr val="000000"/>
                </a:solidFill>
                <a:prstDash val="solid"/>
                <a:round/>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a:off x="3352800" y="4495800"/>
                <a:ext cx="1905000" cy="1"/>
              </a:xfrm>
              <a:prstGeom prst="straightConnector1">
                <a:avLst/>
              </a:prstGeom>
              <a:ln w="12700" cap="flat" cmpd="sng" algn="ctr">
                <a:solidFill>
                  <a:srgbClr val="000000"/>
                </a:solidFill>
                <a:prstDash val="solid"/>
                <a:round/>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p:nvPr/>
            </p:nvCxnSpPr>
            <p:spPr>
              <a:xfrm flipH="1">
                <a:off x="3352800" y="4724400"/>
                <a:ext cx="1905000" cy="0"/>
              </a:xfrm>
              <a:prstGeom prst="straightConnector1">
                <a:avLst/>
              </a:prstGeom>
              <a:ln w="12700" cap="flat" cmpd="sng" algn="ctr">
                <a:solidFill>
                  <a:srgbClr val="000000"/>
                </a:solidFill>
                <a:prstDash val="solid"/>
                <a:round/>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sp>
            <p:nvSpPr>
              <p:cNvPr id="44" name="TextBox 43"/>
              <p:cNvSpPr txBox="1"/>
              <p:nvPr/>
            </p:nvSpPr>
            <p:spPr>
              <a:xfrm>
                <a:off x="3276600" y="3200400"/>
                <a:ext cx="933632" cy="369332"/>
              </a:xfrm>
              <a:prstGeom prst="rect">
                <a:avLst/>
              </a:prstGeom>
              <a:noFill/>
            </p:spPr>
            <p:txBody>
              <a:bodyPr wrap="none" rtlCol="0">
                <a:spAutoFit/>
              </a:bodyPr>
              <a:lstStyle/>
              <a:p>
                <a:r>
                  <a:rPr lang="en-US" dirty="0" smtClean="0"/>
                  <a:t>Address</a:t>
                </a:r>
                <a:endParaRPr lang="en-US" dirty="0"/>
              </a:p>
            </p:txBody>
          </p:sp>
          <p:sp>
            <p:nvSpPr>
              <p:cNvPr id="45" name="TextBox 44"/>
              <p:cNvSpPr txBox="1"/>
              <p:nvPr/>
            </p:nvSpPr>
            <p:spPr>
              <a:xfrm>
                <a:off x="3276600" y="3886200"/>
                <a:ext cx="762000" cy="646331"/>
              </a:xfrm>
              <a:prstGeom prst="rect">
                <a:avLst/>
              </a:prstGeom>
              <a:noFill/>
            </p:spPr>
            <p:txBody>
              <a:bodyPr wrap="square" rtlCol="0">
                <a:spAutoFit/>
              </a:bodyPr>
              <a:lstStyle/>
              <a:p>
                <a:r>
                  <a:rPr lang="en-US" dirty="0" smtClean="0"/>
                  <a:t>Write Data</a:t>
                </a:r>
                <a:endParaRPr lang="en-US" dirty="0"/>
              </a:p>
            </p:txBody>
          </p:sp>
          <p:sp>
            <p:nvSpPr>
              <p:cNvPr id="46" name="TextBox 45"/>
              <p:cNvSpPr txBox="1"/>
              <p:nvPr/>
            </p:nvSpPr>
            <p:spPr>
              <a:xfrm>
                <a:off x="3352800" y="4800600"/>
                <a:ext cx="685799" cy="646331"/>
              </a:xfrm>
              <a:prstGeom prst="rect">
                <a:avLst/>
              </a:prstGeom>
              <a:noFill/>
            </p:spPr>
            <p:txBody>
              <a:bodyPr wrap="square" rtlCol="0">
                <a:spAutoFit/>
              </a:bodyPr>
              <a:lstStyle/>
              <a:p>
                <a:r>
                  <a:rPr lang="en-US" dirty="0" err="1" smtClean="0"/>
                  <a:t>ReadData</a:t>
                </a:r>
                <a:endParaRPr lang="en-US" dirty="0"/>
              </a:p>
            </p:txBody>
          </p:sp>
        </p:grpSp>
        <p:grpSp>
          <p:nvGrpSpPr>
            <p:cNvPr id="279" name="Group 278"/>
            <p:cNvGrpSpPr/>
            <p:nvPr/>
          </p:nvGrpSpPr>
          <p:grpSpPr>
            <a:xfrm>
              <a:off x="2743200" y="5715000"/>
              <a:ext cx="2854568" cy="674132"/>
              <a:chOff x="2819400" y="5791200"/>
              <a:chExt cx="2854568" cy="674132"/>
            </a:xfrm>
          </p:grpSpPr>
          <p:sp>
            <p:nvSpPr>
              <p:cNvPr id="276" name="Left Brace 275"/>
              <p:cNvSpPr/>
              <p:nvPr/>
            </p:nvSpPr>
            <p:spPr>
              <a:xfrm rot="16200000">
                <a:off x="4191000" y="5029200"/>
                <a:ext cx="381000" cy="1905000"/>
              </a:xfrm>
              <a:prstGeom prst="leftBrace">
                <a:avLst>
                  <a:gd name="adj1" fmla="val 67668"/>
                  <a:gd name="adj2" fmla="val 47995"/>
                </a:avLst>
              </a:pr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77" name="TextBox 276"/>
              <p:cNvSpPr txBox="1"/>
              <p:nvPr/>
            </p:nvSpPr>
            <p:spPr>
              <a:xfrm>
                <a:off x="2819400" y="6096000"/>
                <a:ext cx="2854568" cy="369332"/>
              </a:xfrm>
              <a:prstGeom prst="rect">
                <a:avLst/>
              </a:prstGeom>
              <a:noFill/>
            </p:spPr>
            <p:txBody>
              <a:bodyPr wrap="none" rtlCol="0">
                <a:spAutoFit/>
              </a:bodyPr>
              <a:lstStyle/>
              <a:p>
                <a:r>
                  <a:rPr lang="en-US" dirty="0" smtClean="0"/>
                  <a:t>Processor-Memory Interface</a:t>
                </a:r>
                <a:endParaRPr lang="en-US" dirty="0"/>
              </a:p>
            </p:txBody>
          </p:sp>
        </p:grpSp>
      </p:grpSp>
      <p:grpSp>
        <p:nvGrpSpPr>
          <p:cNvPr id="285" name="Group 284"/>
          <p:cNvGrpSpPr/>
          <p:nvPr/>
        </p:nvGrpSpPr>
        <p:grpSpPr>
          <a:xfrm>
            <a:off x="6830697" y="5791200"/>
            <a:ext cx="2339102" cy="674132"/>
            <a:chOff x="6324600" y="5791200"/>
            <a:chExt cx="2339102" cy="674132"/>
          </a:xfrm>
        </p:grpSpPr>
        <p:sp>
          <p:nvSpPr>
            <p:cNvPr id="283" name="Left Brace 282"/>
            <p:cNvSpPr/>
            <p:nvPr/>
          </p:nvSpPr>
          <p:spPr>
            <a:xfrm rot="16200000">
              <a:off x="6934200" y="5410200"/>
              <a:ext cx="381000" cy="1143000"/>
            </a:xfrm>
            <a:prstGeom prst="leftBrace">
              <a:avLst>
                <a:gd name="adj1" fmla="val 28383"/>
                <a:gd name="adj2" fmla="val 50000"/>
              </a:avLst>
            </a:pr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84" name="TextBox 283"/>
            <p:cNvSpPr txBox="1"/>
            <p:nvPr/>
          </p:nvSpPr>
          <p:spPr>
            <a:xfrm>
              <a:off x="6324600" y="6096000"/>
              <a:ext cx="2339102" cy="369332"/>
            </a:xfrm>
            <a:prstGeom prst="rect">
              <a:avLst/>
            </a:prstGeom>
            <a:noFill/>
          </p:spPr>
          <p:txBody>
            <a:bodyPr wrap="none" rtlCol="0">
              <a:spAutoFit/>
            </a:bodyPr>
            <a:lstStyle/>
            <a:p>
              <a:r>
                <a:rPr lang="en-US" dirty="0" smtClean="0"/>
                <a:t>I/O-Memory Interfaces</a:t>
              </a:r>
              <a:endParaRPr lang="en-US" dirty="0"/>
            </a:p>
          </p:txBody>
        </p:sp>
      </p:grpSp>
      <p:sp>
        <p:nvSpPr>
          <p:cNvPr id="4" name="Rectangle 3"/>
          <p:cNvSpPr/>
          <p:nvPr/>
        </p:nvSpPr>
        <p:spPr>
          <a:xfrm>
            <a:off x="5422787" y="2601652"/>
            <a:ext cx="1517017" cy="758448"/>
          </a:xfrm>
          <a:prstGeom prst="rect">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Program</a:t>
            </a:r>
            <a:endParaRPr lang="en-US" dirty="0">
              <a:solidFill>
                <a:schemeClr val="tx1"/>
              </a:solidFill>
            </a:endParaRPr>
          </a:p>
        </p:txBody>
      </p:sp>
      <p:sp>
        <p:nvSpPr>
          <p:cNvPr id="288" name="Rectangle 287"/>
          <p:cNvSpPr/>
          <p:nvPr/>
        </p:nvSpPr>
        <p:spPr>
          <a:xfrm>
            <a:off x="5398789" y="4420874"/>
            <a:ext cx="1517017" cy="758448"/>
          </a:xfrm>
          <a:prstGeom prst="rect">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Data</a:t>
            </a:r>
            <a:endParaRPr lang="en-US" dirty="0">
              <a:solidFill>
                <a:schemeClr val="tx1"/>
              </a:solidFill>
            </a:endParaRPr>
          </a:p>
        </p:txBody>
      </p:sp>
      <p:grpSp>
        <p:nvGrpSpPr>
          <p:cNvPr id="35" name="Group 34"/>
          <p:cNvGrpSpPr/>
          <p:nvPr/>
        </p:nvGrpSpPr>
        <p:grpSpPr>
          <a:xfrm>
            <a:off x="3810000" y="2362200"/>
            <a:ext cx="1522028" cy="2514600"/>
            <a:chOff x="3810000" y="2362200"/>
            <a:chExt cx="1522028" cy="2514600"/>
          </a:xfrm>
        </p:grpSpPr>
        <p:grpSp>
          <p:nvGrpSpPr>
            <p:cNvPr id="33" name="Group 32"/>
            <p:cNvGrpSpPr/>
            <p:nvPr/>
          </p:nvGrpSpPr>
          <p:grpSpPr>
            <a:xfrm>
              <a:off x="4191000" y="2362200"/>
              <a:ext cx="838200" cy="2514600"/>
              <a:chOff x="3962400" y="685800"/>
              <a:chExt cx="762000" cy="1066800"/>
            </a:xfrm>
          </p:grpSpPr>
          <p:sp>
            <p:nvSpPr>
              <p:cNvPr id="289" name="Rectangle 288"/>
              <p:cNvSpPr/>
              <p:nvPr/>
            </p:nvSpPr>
            <p:spPr>
              <a:xfrm>
                <a:off x="3962400" y="6858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90" name="Rectangle 289"/>
              <p:cNvSpPr/>
              <p:nvPr/>
            </p:nvSpPr>
            <p:spPr>
              <a:xfrm>
                <a:off x="4343400" y="6858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91" name="Rectangle 290"/>
              <p:cNvSpPr/>
              <p:nvPr/>
            </p:nvSpPr>
            <p:spPr>
              <a:xfrm>
                <a:off x="3962400" y="7620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92" name="Rectangle 291"/>
              <p:cNvSpPr/>
              <p:nvPr/>
            </p:nvSpPr>
            <p:spPr>
              <a:xfrm>
                <a:off x="4343400" y="7620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93" name="Rectangle 292"/>
              <p:cNvSpPr/>
              <p:nvPr/>
            </p:nvSpPr>
            <p:spPr>
              <a:xfrm>
                <a:off x="3962400" y="8382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94" name="Rectangle 293"/>
              <p:cNvSpPr/>
              <p:nvPr/>
            </p:nvSpPr>
            <p:spPr>
              <a:xfrm>
                <a:off x="4343400" y="8382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95" name="Rectangle 294"/>
              <p:cNvSpPr/>
              <p:nvPr/>
            </p:nvSpPr>
            <p:spPr>
              <a:xfrm>
                <a:off x="3962400" y="9144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96" name="Rectangle 295"/>
              <p:cNvSpPr/>
              <p:nvPr/>
            </p:nvSpPr>
            <p:spPr>
              <a:xfrm>
                <a:off x="4343400" y="9144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97" name="Rectangle 296"/>
              <p:cNvSpPr/>
              <p:nvPr/>
            </p:nvSpPr>
            <p:spPr>
              <a:xfrm>
                <a:off x="3962400" y="9906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98" name="Rectangle 297"/>
              <p:cNvSpPr/>
              <p:nvPr/>
            </p:nvSpPr>
            <p:spPr>
              <a:xfrm>
                <a:off x="4343400" y="9906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99" name="Rectangle 298"/>
              <p:cNvSpPr/>
              <p:nvPr/>
            </p:nvSpPr>
            <p:spPr>
              <a:xfrm>
                <a:off x="3962400" y="10668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0" name="Rectangle 299"/>
              <p:cNvSpPr/>
              <p:nvPr/>
            </p:nvSpPr>
            <p:spPr>
              <a:xfrm>
                <a:off x="4343400" y="10668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1" name="Rectangle 300"/>
              <p:cNvSpPr/>
              <p:nvPr/>
            </p:nvSpPr>
            <p:spPr>
              <a:xfrm>
                <a:off x="3962400" y="11430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2" name="Rectangle 301"/>
              <p:cNvSpPr/>
              <p:nvPr/>
            </p:nvSpPr>
            <p:spPr>
              <a:xfrm>
                <a:off x="4343400" y="11430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3" name="Rectangle 302"/>
              <p:cNvSpPr/>
              <p:nvPr/>
            </p:nvSpPr>
            <p:spPr>
              <a:xfrm>
                <a:off x="3962400" y="12192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4" name="Rectangle 303"/>
              <p:cNvSpPr/>
              <p:nvPr/>
            </p:nvSpPr>
            <p:spPr>
              <a:xfrm>
                <a:off x="4343400" y="12192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5" name="Rectangle 304"/>
              <p:cNvSpPr/>
              <p:nvPr/>
            </p:nvSpPr>
            <p:spPr>
              <a:xfrm>
                <a:off x="3962400" y="12954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6" name="Rectangle 305"/>
              <p:cNvSpPr/>
              <p:nvPr/>
            </p:nvSpPr>
            <p:spPr>
              <a:xfrm>
                <a:off x="4343400" y="12954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7" name="Rectangle 306"/>
              <p:cNvSpPr/>
              <p:nvPr/>
            </p:nvSpPr>
            <p:spPr>
              <a:xfrm>
                <a:off x="3962400" y="13716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8" name="Rectangle 307"/>
              <p:cNvSpPr/>
              <p:nvPr/>
            </p:nvSpPr>
            <p:spPr>
              <a:xfrm>
                <a:off x="4343400" y="13716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09" name="Rectangle 308"/>
              <p:cNvSpPr/>
              <p:nvPr/>
            </p:nvSpPr>
            <p:spPr>
              <a:xfrm>
                <a:off x="3962400" y="14478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10" name="Rectangle 309"/>
              <p:cNvSpPr/>
              <p:nvPr/>
            </p:nvSpPr>
            <p:spPr>
              <a:xfrm>
                <a:off x="4343400" y="14478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11" name="Rectangle 310"/>
              <p:cNvSpPr/>
              <p:nvPr/>
            </p:nvSpPr>
            <p:spPr>
              <a:xfrm>
                <a:off x="3962400" y="15240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12" name="Rectangle 311"/>
              <p:cNvSpPr/>
              <p:nvPr/>
            </p:nvSpPr>
            <p:spPr>
              <a:xfrm>
                <a:off x="4343400" y="15240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13" name="Rectangle 312"/>
              <p:cNvSpPr/>
              <p:nvPr/>
            </p:nvSpPr>
            <p:spPr>
              <a:xfrm>
                <a:off x="3962400" y="16002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14" name="Rectangle 313"/>
              <p:cNvSpPr/>
              <p:nvPr/>
            </p:nvSpPr>
            <p:spPr>
              <a:xfrm>
                <a:off x="4343400" y="16002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15" name="Rectangle 314"/>
              <p:cNvSpPr/>
              <p:nvPr/>
            </p:nvSpPr>
            <p:spPr>
              <a:xfrm>
                <a:off x="3962400" y="16764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16" name="Rectangle 315"/>
              <p:cNvSpPr/>
              <p:nvPr/>
            </p:nvSpPr>
            <p:spPr>
              <a:xfrm>
                <a:off x="4343400" y="1676400"/>
                <a:ext cx="381000" cy="76200"/>
              </a:xfrm>
              <a:prstGeom prst="rect">
                <a:avLst/>
              </a:prstGeom>
              <a:solidFill>
                <a:schemeClr val="accent3"/>
              </a:solidFill>
              <a:ln w="12700" cap="flat" cmpd="sng" algn="ctr">
                <a:solidFill>
                  <a:schemeClr val="tx1"/>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sp>
          <p:nvSpPr>
            <p:cNvPr id="317" name="TextBox 316"/>
            <p:cNvSpPr txBox="1"/>
            <p:nvPr/>
          </p:nvSpPr>
          <p:spPr>
            <a:xfrm>
              <a:off x="3810000" y="2819400"/>
              <a:ext cx="1522028" cy="461665"/>
            </a:xfrm>
            <a:prstGeom prst="rect">
              <a:avLst/>
            </a:prstGeom>
            <a:noFill/>
          </p:spPr>
          <p:txBody>
            <a:bodyPr wrap="square" rtlCol="0">
              <a:spAutoFit/>
            </a:bodyPr>
            <a:lstStyle/>
            <a:p>
              <a:pPr algn="ctr"/>
              <a:r>
                <a:rPr lang="en-US" sz="2400" dirty="0" smtClean="0">
                  <a:effectLst>
                    <a:glow rad="254000">
                      <a:schemeClr val="bg1">
                        <a:alpha val="75000"/>
                      </a:schemeClr>
                    </a:glow>
                  </a:effectLst>
                </a:rPr>
                <a:t>Cache</a:t>
              </a:r>
              <a:endParaRPr lang="en-US" sz="2400" dirty="0">
                <a:effectLst>
                  <a:glow rad="254000">
                    <a:schemeClr val="bg1">
                      <a:alpha val="75000"/>
                    </a:schemeClr>
                  </a:glow>
                </a:effectLst>
              </a:endParaRPr>
            </a:p>
          </p:txBody>
        </p:sp>
      </p:grpSp>
    </p:spTree>
    <p:extLst>
      <p:ext uri="{BB962C8B-B14F-4D97-AF65-F5344CB8AC3E}">
        <p14:creationId xmlns:p14="http://schemas.microsoft.com/office/powerpoint/2010/main" val="2801694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p:cNvSpPr>
            <a:spLocks noGrp="1"/>
          </p:cNvSpPr>
          <p:nvPr>
            <p:ph type="sldNum" sz="quarter" idx="10"/>
          </p:nvPr>
        </p:nvSpPr>
        <p:spPr>
          <a:noFill/>
        </p:spPr>
        <p:txBody>
          <a:bodyPr/>
          <a:lstStyle/>
          <a:p>
            <a:fld id="{04DFE177-1FD1-48A0-BCAD-D497B7021AD7}" type="slidenum">
              <a:rPr lang="en-US" smtClean="0"/>
              <a:pPr/>
              <a:t>8</a:t>
            </a:fld>
            <a:endParaRPr lang="en-US" smtClean="0"/>
          </a:p>
        </p:txBody>
      </p:sp>
      <p:sp>
        <p:nvSpPr>
          <p:cNvPr id="24579" name="Rectangle 2"/>
          <p:cNvSpPr>
            <a:spLocks noGrp="1" noChangeArrowheads="1"/>
          </p:cNvSpPr>
          <p:nvPr>
            <p:ph type="title"/>
          </p:nvPr>
        </p:nvSpPr>
        <p:spPr>
          <a:xfrm>
            <a:off x="808037" y="309563"/>
            <a:ext cx="5992007" cy="566200"/>
          </a:xfrm>
        </p:spPr>
        <p:txBody>
          <a:bodyPr>
            <a:normAutofit fontScale="90000"/>
          </a:bodyPr>
          <a:lstStyle/>
          <a:p>
            <a:r>
              <a:rPr lang="en-US" dirty="0" smtClean="0"/>
              <a:t>Cache Basics</a:t>
            </a:r>
          </a:p>
        </p:txBody>
      </p:sp>
      <p:sp>
        <p:nvSpPr>
          <p:cNvPr id="26628" name="Rectangle 8"/>
          <p:cNvSpPr>
            <a:spLocks noGrp="1" noChangeArrowheads="1"/>
          </p:cNvSpPr>
          <p:nvPr>
            <p:ph type="body" idx="1"/>
          </p:nvPr>
        </p:nvSpPr>
        <p:spPr>
          <a:xfrm>
            <a:off x="609600" y="914400"/>
            <a:ext cx="7788275" cy="4794250"/>
          </a:xfrm>
        </p:spPr>
        <p:txBody>
          <a:bodyPr lIns="90488" tIns="44450" rIns="90488" bIns="44450">
            <a:normAutofit fontScale="85000" lnSpcReduction="20000"/>
          </a:bodyPr>
          <a:lstStyle/>
          <a:p>
            <a:pPr>
              <a:lnSpc>
                <a:spcPct val="90000"/>
              </a:lnSpc>
              <a:defRPr/>
            </a:pPr>
            <a:r>
              <a:rPr lang="en-US" b="1" dirty="0" smtClean="0">
                <a:solidFill>
                  <a:schemeClr val="accent1"/>
                </a:solidFill>
              </a:rPr>
              <a:t>Cache </a:t>
            </a:r>
            <a:r>
              <a:rPr lang="en-US" b="1" dirty="0" smtClean="0"/>
              <a:t>is fast (expensive) memory which keeps copy of data in main memory; it is hidden from software</a:t>
            </a:r>
          </a:p>
          <a:p>
            <a:pPr lvl="1">
              <a:lnSpc>
                <a:spcPct val="90000"/>
              </a:lnSpc>
              <a:defRPr/>
            </a:pPr>
            <a:r>
              <a:rPr lang="en-US" sz="2400" b="1" dirty="0" smtClean="0"/>
              <a:t>Simplest example: data at memory address xxxxx1101 is stored at cache location 1101</a:t>
            </a:r>
          </a:p>
          <a:p>
            <a:pPr marL="228600" indent="-228600">
              <a:defRPr/>
            </a:pPr>
            <a:r>
              <a:rPr lang="en-US" dirty="0" smtClean="0">
                <a:solidFill>
                  <a:srgbClr val="FF0000"/>
                </a:solidFill>
              </a:rPr>
              <a:t>Memory data is divided into  blocks</a:t>
            </a:r>
          </a:p>
          <a:p>
            <a:pPr marL="628650" lvl="1" indent="-228600">
              <a:defRPr/>
            </a:pPr>
            <a:r>
              <a:rPr lang="en-US" dirty="0" smtClean="0">
                <a:solidFill>
                  <a:srgbClr val="FF0000"/>
                </a:solidFill>
              </a:rPr>
              <a:t>Cache access memory by a block (</a:t>
            </a:r>
            <a:r>
              <a:rPr lang="en-US" dirty="0" smtClean="0">
                <a:solidFill>
                  <a:srgbClr val="FF0000"/>
                </a:solidFill>
                <a:sym typeface="Wingdings" pitchFamily="2" charset="2"/>
              </a:rPr>
              <a:t>cache line)</a:t>
            </a:r>
            <a:endParaRPr lang="en-US" dirty="0" smtClean="0">
              <a:solidFill>
                <a:srgbClr val="FF0000"/>
              </a:solidFill>
            </a:endParaRPr>
          </a:p>
          <a:p>
            <a:pPr marL="628650" lvl="1" indent="-228600">
              <a:defRPr/>
            </a:pPr>
            <a:r>
              <a:rPr lang="en-US" dirty="0" smtClean="0">
                <a:solidFill>
                  <a:srgbClr val="FF0000"/>
                </a:solidFill>
              </a:rPr>
              <a:t>Cache line length: </a:t>
            </a:r>
            <a:r>
              <a:rPr lang="en-US" dirty="0" smtClean="0"/>
              <a:t># of bytes loaded together in one entry</a:t>
            </a:r>
          </a:p>
          <a:p>
            <a:pPr>
              <a:lnSpc>
                <a:spcPct val="90000"/>
              </a:lnSpc>
              <a:defRPr/>
            </a:pPr>
            <a:r>
              <a:rPr lang="en-US" b="1" dirty="0" smtClean="0">
                <a:solidFill>
                  <a:schemeClr val="accent1"/>
                </a:solidFill>
              </a:rPr>
              <a:t>Cache is divided by the number of sets</a:t>
            </a:r>
          </a:p>
          <a:p>
            <a:pPr lvl="1">
              <a:lnSpc>
                <a:spcPct val="90000"/>
              </a:lnSpc>
              <a:defRPr/>
            </a:pPr>
            <a:r>
              <a:rPr lang="en-US" b="1" dirty="0" smtClean="0">
                <a:solidFill>
                  <a:schemeClr val="accent1"/>
                </a:solidFill>
              </a:rPr>
              <a:t>A cache block can be hosted in one set.</a:t>
            </a:r>
          </a:p>
          <a:p>
            <a:pPr>
              <a:lnSpc>
                <a:spcPct val="90000"/>
              </a:lnSpc>
              <a:defRPr/>
            </a:pPr>
            <a:r>
              <a:rPr lang="en-US" b="1" dirty="0" smtClean="0">
                <a:solidFill>
                  <a:schemeClr val="accent1"/>
                </a:solidFill>
              </a:rPr>
              <a:t>Cache hit</a:t>
            </a:r>
            <a:r>
              <a:rPr lang="en-US" b="1" dirty="0" smtClean="0"/>
              <a:t>: in-cache memory access—cheap</a:t>
            </a:r>
          </a:p>
          <a:p>
            <a:pPr>
              <a:lnSpc>
                <a:spcPct val="90000"/>
              </a:lnSpc>
              <a:defRPr/>
            </a:pPr>
            <a:r>
              <a:rPr lang="en-US" b="1" dirty="0" smtClean="0">
                <a:solidFill>
                  <a:schemeClr val="accent1"/>
                </a:solidFill>
              </a:rPr>
              <a:t>Cache miss</a:t>
            </a:r>
            <a:r>
              <a:rPr lang="en-US" b="1" dirty="0" smtClean="0"/>
              <a:t>: Need to access next, slower level of cache</a:t>
            </a:r>
          </a:p>
          <a:p>
            <a:pPr>
              <a:lnSpc>
                <a:spcPct val="90000"/>
              </a:lnSpc>
              <a:defRPr/>
            </a:pPr>
            <a:endParaRPr lang="en-US" sz="1800"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ddresses.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3915" y="552245"/>
            <a:ext cx="6552897" cy="6409664"/>
          </a:xfrm>
          <a:prstGeom prst="rect">
            <a:avLst/>
          </a:prstGeom>
        </p:spPr>
      </p:pic>
      <p:sp>
        <p:nvSpPr>
          <p:cNvPr id="3" name="Date Placeholder 2"/>
          <p:cNvSpPr>
            <a:spLocks noGrp="1"/>
          </p:cNvSpPr>
          <p:nvPr>
            <p:ph type="dt" sz="half" idx="10"/>
          </p:nvPr>
        </p:nvSpPr>
        <p:spPr/>
        <p:txBody>
          <a:bodyPr/>
          <a:lstStyle/>
          <a:p>
            <a:fld id="{87D5917D-518C-4E4E-82AF-836D19333D3E}" type="datetime1">
              <a:rPr lang="en-US" smtClean="0"/>
              <a:pPr/>
              <a:t>10/4/17</a:t>
            </a:fld>
            <a:endParaRPr lang="en-US" dirty="0"/>
          </a:p>
        </p:txBody>
      </p:sp>
      <p:sp>
        <p:nvSpPr>
          <p:cNvPr id="5" name="Slide Number Placeholder 4"/>
          <p:cNvSpPr>
            <a:spLocks noGrp="1"/>
          </p:cNvSpPr>
          <p:nvPr>
            <p:ph type="sldNum" sz="quarter" idx="12"/>
          </p:nvPr>
        </p:nvSpPr>
        <p:spPr/>
        <p:txBody>
          <a:bodyPr/>
          <a:lstStyle/>
          <a:p>
            <a:fld id="{3CC63E4C-4642-794D-A2FD-70F6B81535F5}" type="slidenum">
              <a:rPr lang="en-US" smtClean="0"/>
              <a:pPr/>
              <a:t>9</a:t>
            </a:fld>
            <a:endParaRPr lang="en-US" dirty="0"/>
          </a:p>
        </p:txBody>
      </p:sp>
      <p:sp>
        <p:nvSpPr>
          <p:cNvPr id="6" name="Title 1"/>
          <p:cNvSpPr>
            <a:spLocks noGrp="1"/>
          </p:cNvSpPr>
          <p:nvPr>
            <p:ph type="title"/>
          </p:nvPr>
        </p:nvSpPr>
        <p:spPr>
          <a:xfrm>
            <a:off x="457200" y="0"/>
            <a:ext cx="8229600" cy="588818"/>
          </a:xfrm>
        </p:spPr>
        <p:txBody>
          <a:bodyPr>
            <a:normAutofit fontScale="90000"/>
          </a:bodyPr>
          <a:lstStyle/>
          <a:p>
            <a:r>
              <a:rPr lang="en-US" dirty="0" smtClean="0"/>
              <a:t>Memory Block-addressing example</a:t>
            </a:r>
            <a:endParaRPr lang="en-US" dirty="0"/>
          </a:p>
        </p:txBody>
      </p:sp>
    </p:spTree>
    <p:extLst>
      <p:ext uri="{BB962C8B-B14F-4D97-AF65-F5344CB8AC3E}">
        <p14:creationId xmlns:p14="http://schemas.microsoft.com/office/powerpoint/2010/main" val="21100746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45353</TotalTime>
  <Words>2243</Words>
  <Application>Microsoft Macintosh PowerPoint</Application>
  <PresentationFormat>On-screen Show (4:3)</PresentationFormat>
  <Paragraphs>448</Paragraphs>
  <Slides>24</Slides>
  <Notes>14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24</vt:i4>
      </vt:variant>
    </vt:vector>
  </HeadingPairs>
  <TitlesOfParts>
    <vt:vector size="34" baseType="lpstr">
      <vt:lpstr>Courier</vt:lpstr>
      <vt:lpstr>MS PGothic</vt:lpstr>
      <vt:lpstr>ＭＳ Ｐゴシック</vt:lpstr>
      <vt:lpstr>Arial</vt:lpstr>
      <vt:lpstr>Calibri</vt:lpstr>
      <vt:lpstr>Helvetica</vt:lpstr>
      <vt:lpstr>Symbol</vt:lpstr>
      <vt:lpstr>Times New Roman</vt:lpstr>
      <vt:lpstr>Wingdings</vt:lpstr>
      <vt:lpstr>Office Theme</vt:lpstr>
      <vt:lpstr>  Caches and Memory Hierarchy: Review  </vt:lpstr>
      <vt:lpstr>Motivation</vt:lpstr>
      <vt:lpstr>Typical Memory Hierarchy</vt:lpstr>
      <vt:lpstr>Idealized Uniprocessor Model</vt:lpstr>
      <vt:lpstr>Uniprocessors in the Real World</vt:lpstr>
      <vt:lpstr>Memory Hierarchy</vt:lpstr>
      <vt:lpstr>Review: Cache in Modern Computer Architecture</vt:lpstr>
      <vt:lpstr>Cache Basics</vt:lpstr>
      <vt:lpstr>Memory Block-addressing example</vt:lpstr>
      <vt:lpstr>Processor Address Fields used by Cache Controller</vt:lpstr>
      <vt:lpstr>Block number aliasing example</vt:lpstr>
      <vt:lpstr>Direct-Mapped Cache: N=1. S=Number of Blocks=210</vt:lpstr>
      <vt:lpstr>Cache Organizations</vt:lpstr>
      <vt:lpstr>Four-Way Set-Associative Cache</vt:lpstr>
      <vt:lpstr>How to find if a data address in cache? </vt:lpstr>
      <vt:lpstr>How to find if a data address in cache? </vt:lpstr>
      <vt:lpstr>Cache Replacement Policies</vt:lpstr>
      <vt:lpstr>Handling Data Writing</vt:lpstr>
      <vt:lpstr>Write-Through Cache</vt:lpstr>
      <vt:lpstr>Handling Stores with Write-Back</vt:lpstr>
      <vt:lpstr>Write-Back Cache</vt:lpstr>
      <vt:lpstr>Write-Through vs. Write-Back</vt:lpstr>
      <vt:lpstr>Cache (Performance) Terms</vt:lpstr>
      <vt:lpstr>Average Memory Access Time (AMAT)</vt:lpstr>
    </vt:vector>
  </TitlesOfParts>
  <Company>UC Berkeley</Company>
  <LinksUpToDate>false</LinksUpToDate>
  <SharedDoc>false</SharedDoc>
  <HyperlinksChanged>false</HyperlinksChanged>
  <AppVersion>15.0027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61C: Great Ideas in Computer Architecture (Machine Structures)</dc:title>
  <dc:creator>Randy Katz</dc:creator>
  <cp:lastModifiedBy>Microsoft Office User</cp:lastModifiedBy>
  <cp:revision>453</cp:revision>
  <cp:lastPrinted>2017-10-03T19:01:48Z</cp:lastPrinted>
  <dcterms:created xsi:type="dcterms:W3CDTF">2012-04-08T11:43:00Z</dcterms:created>
  <dcterms:modified xsi:type="dcterms:W3CDTF">2017-10-05T17:29:50Z</dcterms:modified>
</cp:coreProperties>
</file>