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12" r:id="rId2"/>
    <p:sldId id="514" r:id="rId3"/>
    <p:sldId id="577" r:id="rId4"/>
    <p:sldId id="517" r:id="rId5"/>
    <p:sldId id="518" r:id="rId6"/>
    <p:sldId id="519" r:id="rId7"/>
    <p:sldId id="536" r:id="rId8"/>
    <p:sldId id="520" r:id="rId9"/>
    <p:sldId id="589" r:id="rId10"/>
    <p:sldId id="590" r:id="rId11"/>
    <p:sldId id="581" r:id="rId12"/>
    <p:sldId id="582" r:id="rId13"/>
    <p:sldId id="583" r:id="rId14"/>
    <p:sldId id="627" r:id="rId15"/>
    <p:sldId id="626" r:id="rId16"/>
    <p:sldId id="584" r:id="rId17"/>
    <p:sldId id="585" r:id="rId18"/>
    <p:sldId id="586" r:id="rId19"/>
    <p:sldId id="525" r:id="rId20"/>
    <p:sldId id="588" r:id="rId21"/>
    <p:sldId id="591" r:id="rId22"/>
    <p:sldId id="592" r:id="rId23"/>
    <p:sldId id="526" r:id="rId24"/>
    <p:sldId id="593" r:id="rId25"/>
    <p:sldId id="594" r:id="rId26"/>
    <p:sldId id="595" r:id="rId27"/>
    <p:sldId id="596" r:id="rId28"/>
    <p:sldId id="599" r:id="rId29"/>
    <p:sldId id="600" r:id="rId30"/>
    <p:sldId id="530" r:id="rId31"/>
    <p:sldId id="531" r:id="rId32"/>
    <p:sldId id="622" r:id="rId33"/>
    <p:sldId id="623" r:id="rId34"/>
    <p:sldId id="601" r:id="rId35"/>
    <p:sldId id="625" r:id="rId36"/>
    <p:sldId id="617" r:id="rId37"/>
    <p:sldId id="620" r:id="rId38"/>
    <p:sldId id="603" r:id="rId39"/>
    <p:sldId id="605" r:id="rId40"/>
    <p:sldId id="606" r:id="rId41"/>
    <p:sldId id="607" r:id="rId42"/>
    <p:sldId id="608" r:id="rId43"/>
    <p:sldId id="609" r:id="rId44"/>
    <p:sldId id="610" r:id="rId45"/>
    <p:sldId id="611" r:id="rId46"/>
    <p:sldId id="614" r:id="rId47"/>
    <p:sldId id="615" r:id="rId48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 autoAdjust="0"/>
    <p:restoredTop sz="94676" autoAdjust="0"/>
  </p:normalViewPr>
  <p:slideViewPr>
    <p:cSldViewPr>
      <p:cViewPr>
        <p:scale>
          <a:sx n="75" d="100"/>
          <a:sy n="75" d="100"/>
        </p:scale>
        <p:origin x="2720" y="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60"/>
    </p:cViewPr>
  </p:sorterViewPr>
  <p:notesViewPr>
    <p:cSldViewPr>
      <p:cViewPr varScale="1">
        <p:scale>
          <a:sx n="51" d="100"/>
          <a:sy n="51" d="100"/>
        </p:scale>
        <p:origin x="-1920" y="-84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D18EA0-2BA2-AB4E-96CB-8FA917C1A4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28C52-F796-3343-8CF2-6A1B314A48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/>
              <a:t>The University of Adelaide, School of Computer Science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234AA78-3DC8-8342-8EFF-E1A1312FB00D}" type="datetime3">
              <a:rPr lang="en-US" altLang="en-US" sz="1200"/>
              <a:pPr/>
              <a:t>18 October 2017</a:t>
            </a:fld>
            <a:endParaRPr lang="en-US" altLang="en-US" sz="12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/>
              <a:t>Chapter 2 — Instructions: Language of the Computer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364D1AE-E8AA-2440-A409-C29A313C219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A9A5B94-A147-6E4E-8290-816780EDBAA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How to have messages from FFT routines not delivered to matmul subroutine,</a:t>
            </a:r>
          </a:p>
          <a:p>
            <a:r>
              <a:rPr lang="en-US" altLang="en-US">
                <a:latin typeface="Times" charset="0"/>
              </a:rPr>
              <a:t>Even if both referring to processors 0 through 7:</a:t>
            </a:r>
          </a:p>
          <a:p>
            <a:r>
              <a:rPr lang="en-US" altLang="en-US">
                <a:latin typeface="Times" charset="0"/>
              </a:rPr>
              <a:t>need “contexts” (eg FFT context, matmul context etc) to guarantee correct delivery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5F29EF1-132B-BC42-A99E-43FEF5C8AF8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What would it mean to send a linked list? What do pointers mean?</a:t>
            </a:r>
          </a:p>
          <a:p>
            <a:r>
              <a:rPr lang="en-US" altLang="en-US">
                <a:latin typeface="Times" charset="0"/>
              </a:rPr>
              <a:t>MPI does whatever copying/packing/unpacking is needed.</a:t>
            </a:r>
          </a:p>
          <a:p>
            <a:endParaRPr lang="en-US" altLang="en-US">
              <a:latin typeface="Times" charset="0"/>
            </a:endParaRPr>
          </a:p>
          <a:p>
            <a:endParaRPr lang="en-US" alt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392DC59-80F5-4940-B3CE-C7728171CB7E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Receive data from anyone, ask later who sent it, how much, which tag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58F088E-1DF4-C949-829F-06BBB520D709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Tags could match accidentally, but context cannot, so can’t get someone else’s mail by mistake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97B88BC-B8B3-0543-B506-EC6C2F70E09C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Simple program: send a number 123456 from process 0 to process 1</a:t>
            </a:r>
          </a:p>
          <a:p>
            <a:r>
              <a:rPr lang="en-US" altLang="en-US">
                <a:latin typeface="Times" charset="0"/>
              </a:rPr>
              <a:t>Need branch, because every processor executing same program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5E2F7F4-327D-6A4E-BF60-34FC20835CD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F5788F8-C0C3-8E49-A0A7-8B2AA603DB2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83683C5-E335-CB45-837A-59CEC0B7CBA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Need to be able to connect heterogeneous (old and new) processors, with</a:t>
            </a:r>
          </a:p>
          <a:p>
            <a:r>
              <a:rPr lang="en-US" altLang="en-US">
                <a:latin typeface="Times" charset="0"/>
              </a:rPr>
              <a:t>Different ISAs, etc.</a:t>
            </a:r>
          </a:p>
          <a:p>
            <a:endParaRPr lang="en-US" altLang="en-US">
              <a:latin typeface="Times" charset="0"/>
            </a:endParaRPr>
          </a:p>
          <a:p>
            <a:r>
              <a:rPr lang="en-US" altLang="en-US">
                <a:latin typeface="Times" charset="0"/>
              </a:rPr>
              <a:t>Communicators let us refer to procs 0-15, no matter which physical processors you get</a:t>
            </a:r>
          </a:p>
          <a:p>
            <a:r>
              <a:rPr lang="en-US" altLang="en-US">
                <a:latin typeface="Times" charset="0"/>
              </a:rPr>
              <a:t>And develop libraries independently, that do not interfere with one another</a:t>
            </a:r>
          </a:p>
          <a:p>
            <a:endParaRPr lang="en-US" altLang="en-US">
              <a:latin typeface="Times" charset="0"/>
            </a:endParaRPr>
          </a:p>
          <a:p>
            <a:r>
              <a:rPr lang="en-US" altLang="en-US">
                <a:latin typeface="Times" charset="0"/>
              </a:rPr>
              <a:t>Datatypes:  not all datatypes look alike, even ints (big-endian vs little-endian:</a:t>
            </a:r>
          </a:p>
          <a:p>
            <a:r>
              <a:rPr lang="en-US" altLang="en-US">
                <a:latin typeface="Times" charset="0"/>
              </a:rPr>
              <a:t>    Taken from Jonathan Swift’s “Gulliver’s Travels”, where the kingdoms of Lilliput and Blefuscu</a:t>
            </a:r>
          </a:p>
          <a:p>
            <a:r>
              <a:rPr lang="en-US" altLang="en-US">
                <a:latin typeface="Times" charset="0"/>
              </a:rPr>
              <a:t>     fought over which end of a soft boiled egg to open: people from Blefuscu opened the</a:t>
            </a:r>
          </a:p>
          <a:p>
            <a:r>
              <a:rPr lang="en-US" altLang="en-US">
                <a:latin typeface="Times" charset="0"/>
              </a:rPr>
              <a:t>     big end first, and were called big-endians; in our case it refers to the byte order of integers)</a:t>
            </a:r>
          </a:p>
          <a:p>
            <a:r>
              <a:rPr lang="en-US" altLang="en-US">
                <a:latin typeface="Times" charset="0"/>
              </a:rPr>
              <a:t>     and MPI hides all this from the user</a:t>
            </a:r>
          </a:p>
          <a:p>
            <a:endParaRPr lang="en-US" altLang="en-US">
              <a:latin typeface="Times" charset="0"/>
            </a:endParaRPr>
          </a:p>
          <a:p>
            <a:r>
              <a:rPr lang="en-US" altLang="en-US">
                <a:latin typeface="Times" charset="0"/>
              </a:rPr>
              <a:t>Modes: put in network, come back after delivered, or</a:t>
            </a:r>
          </a:p>
          <a:p>
            <a:r>
              <a:rPr lang="en-US" altLang="en-US">
                <a:latin typeface="Times" charset="0"/>
              </a:rPr>
              <a:t>           put in network, return right away</a:t>
            </a:r>
          </a:p>
          <a:p>
            <a:r>
              <a:rPr lang="en-US" altLang="en-US">
                <a:latin typeface="Times" charset="0"/>
              </a:rPr>
              <a:t>           put in network, return right away, but promise not to overwrite the buffer before sent</a:t>
            </a:r>
          </a:p>
          <a:p>
            <a:endParaRPr lang="en-US" altLang="en-US">
              <a:latin typeface="Times" charset="0"/>
            </a:endParaRPr>
          </a:p>
          <a:p>
            <a:r>
              <a:rPr lang="en-US" altLang="en-US">
                <a:latin typeface="Times" charset="0"/>
              </a:rPr>
              <a:t>Can give system hints about topologies  (there is a 2D mesh!) or ignore it</a:t>
            </a:r>
          </a:p>
          <a:p>
            <a:endParaRPr lang="en-US" altLang="en-US">
              <a:latin typeface="Times" charset="0"/>
            </a:endParaRPr>
          </a:p>
          <a:p>
            <a:r>
              <a:rPr lang="en-US" altLang="en-US">
                <a:latin typeface="Times" charset="0"/>
              </a:rPr>
              <a:t>Karl Fuerlinger will talk about perf monitoring later in semester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05E6E7D-1C45-E14E-8623-CE4C7F9297A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All installed already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FF09356-0A7F-E741-8EA2-2A0204D5C46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62E173F-8C71-0F40-A3FB-5CD01150345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0224DB2-BACE-CD46-A976-A7CDC8E5026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Input arguments might be “initialize with 4 processors”</a:t>
            </a:r>
          </a:p>
          <a:p>
            <a:r>
              <a:rPr lang="en-US" altLang="en-US">
                <a:latin typeface="Times" charset="0"/>
              </a:rPr>
              <a:t>MPI_COMM_WORLD = communicator, means “get me all the processors available, not a subset”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4A08912-0C3D-1342-8459-60E24AFC3379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200">
                <a:ea typeface="MS PGothic" charset="-128"/>
              </a:rPr>
              <a:t>CS267 Lecture 2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0224DB2-BACE-CD46-A976-A7CDC8E5026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</a:rPr>
              <a:t>Input arguments might be “initialize with 4 processors”</a:t>
            </a:r>
          </a:p>
          <a:p>
            <a:r>
              <a:rPr lang="en-US" altLang="en-US">
                <a:latin typeface="Times" charset="0"/>
              </a:rPr>
              <a:t>MPI_COMM_WORLD = communicator, means “get me all the processors available, not a subset”</a:t>
            </a:r>
          </a:p>
        </p:txBody>
      </p:sp>
    </p:spTree>
    <p:extLst>
      <p:ext uri="{BB962C8B-B14F-4D97-AF65-F5344CB8AC3E}">
        <p14:creationId xmlns:p14="http://schemas.microsoft.com/office/powerpoint/2010/main" val="183855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844800" y="4343400"/>
            <a:ext cx="6299200" cy="0"/>
          </a:xfrm>
          <a:prstGeom prst="line">
            <a:avLst/>
          </a:prstGeom>
          <a:noFill/>
          <a:ln w="12700">
            <a:solidFill>
              <a:srgbClr val="CC01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81300" y="3098800"/>
            <a:ext cx="5715000" cy="10668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81300" y="4559300"/>
            <a:ext cx="5867400" cy="914400"/>
          </a:xfrm>
        </p:spPr>
        <p:txBody>
          <a:bodyPr/>
          <a:lstStyle>
            <a:lvl1pPr marL="0" indent="0">
              <a:defRPr sz="22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3F95CF-462F-804A-B5A4-8DD6E88A7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4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68E29-5A84-534D-B1F6-C7B63113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0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AEE62-CBD6-7044-BBDA-FC54AE4A3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86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F3485-6D41-EF4C-961E-C68234497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40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3716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7719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45F32-4E97-0342-84B5-0C1F81025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91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CD72B-33F3-6A4A-8EF9-4074EB3BC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09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5D0B7-00A6-DC44-9111-E0F04E679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8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716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A3AE3-B276-674D-BA61-42A107B66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7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DB806-376A-924A-8EC2-479EFD867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2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A8767-E445-514E-ACE8-A881DD693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3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F70B7-F6E4-9C45-B3D8-37B964D616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7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68075-92B7-EE40-880C-B8E28F143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FAFE1-99F1-4241-91E7-2CF100608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13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A7BF7A43-6051-5C46-964A-AA8CD19C79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685800" y="1143000"/>
            <a:ext cx="8458200" cy="0"/>
          </a:xfrm>
          <a:prstGeom prst="line">
            <a:avLst/>
          </a:prstGeom>
          <a:noFill/>
          <a:ln w="12700">
            <a:solidFill>
              <a:srgbClr val="CC01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10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101"/>
        </a:buClr>
        <a:buFont typeface="Wingdings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202"/>
        </a:buClr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-forum.org/" TargetMode="External"/><Relationship Id="rId4" Type="http://schemas.openxmlformats.org/officeDocument/2006/relationships/hyperlink" Target="http://en.wikipedia.org/wiki/Message_Passing_Interface" TargetMode="External"/><Relationship Id="rId5" Type="http://schemas.openxmlformats.org/officeDocument/2006/relationships/hyperlink" Target="http://www.mcs.anl.gov/mp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781300" y="3098800"/>
            <a:ext cx="6362700" cy="1168400"/>
          </a:xfrm>
        </p:spPr>
        <p:txBody>
          <a:bodyPr/>
          <a:lstStyle/>
          <a:p>
            <a:r>
              <a:rPr lang="en-US" altLang="en-US"/>
              <a:t>Distributed Memory Programming </a:t>
            </a:r>
            <a:br>
              <a:rPr lang="en-US" altLang="en-US"/>
            </a:br>
            <a:r>
              <a:rPr lang="en-US" altLang="en-US"/>
              <a:t>with Message-Passing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Pacheco’s book Chapter 3</a:t>
            </a:r>
          </a:p>
          <a:p>
            <a:pPr>
              <a:buFontTx/>
              <a:buNone/>
            </a:pPr>
            <a:endParaRPr lang="en-US" altLang="en-US" sz="2000"/>
          </a:p>
          <a:p>
            <a:pPr>
              <a:buFontTx/>
              <a:buNone/>
            </a:pPr>
            <a:r>
              <a:rPr lang="en-US" altLang="en-US" sz="2000"/>
              <a:t>T. Yang, CS240A </a:t>
            </a:r>
          </a:p>
          <a:p>
            <a:pPr>
              <a:buFontTx/>
              <a:buNone/>
            </a:pPr>
            <a:r>
              <a:rPr lang="en-US" altLang="en-US" sz="2000"/>
              <a:t>Part of slides from the text book and  B. Gropp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F473A25-DB37-3F45-B236-58094F353F09}" type="slidenum">
              <a:rPr lang="en-US" altLang="en-US" sz="1000">
                <a:latin typeface="Arial" charset="0"/>
              </a:rPr>
              <a:pPr/>
              <a:t>10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Mpi_hello (C++)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839200" cy="4448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#include "mpi.h"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#include &lt;iostream&gt;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Courier New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int main( int argc, char *argv[]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    int rank, size;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    MPI::Init(argc, argv);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    rank = MPI::COMM_WORLD.Get_rank();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    size = MPI::COMM_WORLD.Get_size();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    std::cout &lt;&lt; "I am " &lt;&lt; rank &lt;&lt; " of " &lt;&lt; size &lt;&lt;</a:t>
            </a:r>
            <a:br>
              <a:rPr lang="en-US" altLang="en-US" sz="2000">
                <a:latin typeface="Courier New" charset="0"/>
              </a:rPr>
            </a:br>
            <a:r>
              <a:rPr lang="en-US" altLang="en-US" sz="2000">
                <a:latin typeface="Courier New" charset="0"/>
              </a:rPr>
              <a:t> 		“!\n";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    MPI::Finalize();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    return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610225" y="62484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Compilation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313" y="2565400"/>
            <a:ext cx="8207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kern="0" dirty="0" err="1">
                <a:latin typeface="Arial"/>
              </a:rPr>
              <a:t>mpicc</a:t>
            </a:r>
            <a:r>
              <a:rPr lang="en-US" kern="0" dirty="0">
                <a:latin typeface="Arial"/>
              </a:rPr>
              <a:t>  -O  -o  </a:t>
            </a:r>
            <a:r>
              <a:rPr lang="en-US" kern="0" dirty="0" err="1">
                <a:latin typeface="Arial"/>
              </a:rPr>
              <a:t>mpi_hello</a:t>
            </a:r>
            <a:r>
              <a:rPr lang="en-US" kern="0" dirty="0">
                <a:latin typeface="Arial"/>
              </a:rPr>
              <a:t>  </a:t>
            </a:r>
            <a:r>
              <a:rPr lang="en-US" kern="0" dirty="0" err="1">
                <a:latin typeface="Arial"/>
              </a:rPr>
              <a:t>mpi_hello.c</a:t>
            </a:r>
            <a:endParaRPr lang="en-US" kern="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450" y="1341438"/>
            <a:ext cx="36941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66FF"/>
                </a:solidFill>
                <a:latin typeface="+mj-lt"/>
              </a:rPr>
              <a:t>wrapper script to compile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1600200"/>
            <a:ext cx="1589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66FF"/>
                </a:solidFill>
                <a:latin typeface="+mj-lt"/>
              </a:rPr>
              <a:t>source file</a:t>
            </a:r>
          </a:p>
        </p:txBody>
      </p:sp>
      <p:sp>
        <p:nvSpPr>
          <p:cNvPr id="18439" name="Freeform 10"/>
          <p:cNvSpPr>
            <a:spLocks noChangeArrowheads="1"/>
          </p:cNvSpPr>
          <p:nvPr/>
        </p:nvSpPr>
        <p:spPr bwMode="auto">
          <a:xfrm>
            <a:off x="590550" y="1655763"/>
            <a:ext cx="576263" cy="976312"/>
          </a:xfrm>
          <a:custGeom>
            <a:avLst/>
            <a:gdLst>
              <a:gd name="T0" fmla="*/ 584548 w 575441"/>
              <a:gd name="T1" fmla="*/ 0 h 977462"/>
              <a:gd name="T2" fmla="*/ 40038 w 575441"/>
              <a:gd name="T3" fmla="*/ 186753 h 977462"/>
              <a:gd name="T4" fmla="*/ 344323 w 575441"/>
              <a:gd name="T5" fmla="*/ 964885 h 977462"/>
              <a:gd name="T6" fmla="*/ 0 60000 65536"/>
              <a:gd name="T7" fmla="*/ 0 60000 65536"/>
              <a:gd name="T8" fmla="*/ 0 60000 65536"/>
              <a:gd name="T9" fmla="*/ 0 w 575441"/>
              <a:gd name="T10" fmla="*/ 0 h 977462"/>
              <a:gd name="T11" fmla="*/ 575441 w 575441"/>
              <a:gd name="T12" fmla="*/ 977462 h 977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5441" h="977462">
                <a:moveTo>
                  <a:pt x="575441" y="0"/>
                </a:moveTo>
                <a:cubicBezTo>
                  <a:pt x="327134" y="13138"/>
                  <a:pt x="78828" y="26277"/>
                  <a:pt x="39414" y="189187"/>
                </a:cubicBezTo>
                <a:cubicBezTo>
                  <a:pt x="0" y="352097"/>
                  <a:pt x="169479" y="664779"/>
                  <a:pt x="338959" y="977462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Freeform 11"/>
          <p:cNvSpPr>
            <a:spLocks noChangeArrowheads="1"/>
          </p:cNvSpPr>
          <p:nvPr/>
        </p:nvSpPr>
        <p:spPr bwMode="auto">
          <a:xfrm>
            <a:off x="5181600" y="1828800"/>
            <a:ext cx="444500" cy="720725"/>
          </a:xfrm>
          <a:custGeom>
            <a:avLst/>
            <a:gdLst>
              <a:gd name="T0" fmla="*/ 448903 w 444062"/>
              <a:gd name="T1" fmla="*/ 90390 h 719958"/>
              <a:gd name="T2" fmla="*/ 18591 w 444062"/>
              <a:gd name="T3" fmla="*/ 106341 h 719958"/>
              <a:gd name="T4" fmla="*/ 337341 w 444062"/>
              <a:gd name="T5" fmla="*/ 728440 h 719958"/>
              <a:gd name="T6" fmla="*/ 0 60000 65536"/>
              <a:gd name="T7" fmla="*/ 0 60000 65536"/>
              <a:gd name="T8" fmla="*/ 0 60000 65536"/>
              <a:gd name="T9" fmla="*/ 0 w 444062"/>
              <a:gd name="T10" fmla="*/ 0 h 719958"/>
              <a:gd name="T11" fmla="*/ 444062 w 444062"/>
              <a:gd name="T12" fmla="*/ 719958 h 7199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062" h="719958">
                <a:moveTo>
                  <a:pt x="444062" y="89338"/>
                </a:moveTo>
                <a:cubicBezTo>
                  <a:pt x="240424" y="44669"/>
                  <a:pt x="36786" y="0"/>
                  <a:pt x="18393" y="105103"/>
                </a:cubicBezTo>
                <a:cubicBezTo>
                  <a:pt x="0" y="210206"/>
                  <a:pt x="166851" y="465082"/>
                  <a:pt x="333703" y="719958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5410200"/>
            <a:ext cx="8207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kern="0" dirty="0" err="1">
                <a:latin typeface="Arial"/>
              </a:rPr>
              <a:t>mpicc</a:t>
            </a:r>
            <a:r>
              <a:rPr lang="en-US" kern="0" dirty="0">
                <a:latin typeface="Arial"/>
              </a:rPr>
              <a:t>  -O  -o  </a:t>
            </a:r>
            <a:r>
              <a:rPr lang="en-US" kern="0" dirty="0" err="1">
                <a:latin typeface="Arial"/>
              </a:rPr>
              <a:t>mpi_hello</a:t>
            </a:r>
            <a:r>
              <a:rPr lang="en-US" kern="0" dirty="0">
                <a:latin typeface="Arial"/>
              </a:rPr>
              <a:t>  </a:t>
            </a:r>
            <a:r>
              <a:rPr lang="en-US" kern="0" dirty="0" err="1">
                <a:latin typeface="Arial"/>
              </a:rPr>
              <a:t>mpi_hello.c</a:t>
            </a:r>
            <a:r>
              <a:rPr lang="en-US" kern="0" dirty="0">
                <a:latin typeface="Arial"/>
              </a:rPr>
              <a:t> -</a:t>
            </a:r>
            <a:r>
              <a:rPr lang="en-US" kern="0" dirty="0" err="1">
                <a:latin typeface="Arial"/>
              </a:rPr>
              <a:t>fopenmp</a:t>
            </a:r>
            <a:endParaRPr lang="en-US" kern="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537075"/>
            <a:ext cx="2495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66FF"/>
                </a:solidFill>
                <a:latin typeface="+mj-lt"/>
              </a:rPr>
              <a:t>Mix with </a:t>
            </a:r>
            <a:r>
              <a:rPr lang="en-US" i="1" dirty="0" err="1">
                <a:solidFill>
                  <a:srgbClr val="0066FF"/>
                </a:solidFill>
                <a:latin typeface="+mj-lt"/>
              </a:rPr>
              <a:t>openmp</a:t>
            </a:r>
            <a:endParaRPr lang="en-US" i="1" dirty="0">
              <a:solidFill>
                <a:srgbClr val="0066FF"/>
              </a:solidFill>
              <a:latin typeface="+mj-lt"/>
            </a:endParaRPr>
          </a:p>
        </p:txBody>
      </p:sp>
      <p:sp>
        <p:nvSpPr>
          <p:cNvPr id="18443" name="Freeform 11"/>
          <p:cNvSpPr>
            <a:spLocks noChangeArrowheads="1"/>
          </p:cNvSpPr>
          <p:nvPr/>
        </p:nvSpPr>
        <p:spPr bwMode="auto">
          <a:xfrm>
            <a:off x="5334000" y="4765675"/>
            <a:ext cx="444500" cy="720725"/>
          </a:xfrm>
          <a:custGeom>
            <a:avLst/>
            <a:gdLst>
              <a:gd name="T0" fmla="*/ 448903 w 444062"/>
              <a:gd name="T1" fmla="*/ 90390 h 719958"/>
              <a:gd name="T2" fmla="*/ 18591 w 444062"/>
              <a:gd name="T3" fmla="*/ 106341 h 719958"/>
              <a:gd name="T4" fmla="*/ 337341 w 444062"/>
              <a:gd name="T5" fmla="*/ 728440 h 719958"/>
              <a:gd name="T6" fmla="*/ 0 60000 65536"/>
              <a:gd name="T7" fmla="*/ 0 60000 65536"/>
              <a:gd name="T8" fmla="*/ 0 60000 65536"/>
              <a:gd name="T9" fmla="*/ 0 w 444062"/>
              <a:gd name="T10" fmla="*/ 0 h 719958"/>
              <a:gd name="T11" fmla="*/ 444062 w 444062"/>
              <a:gd name="T12" fmla="*/ 719958 h 7199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062" h="719958">
                <a:moveTo>
                  <a:pt x="444062" y="89338"/>
                </a:moveTo>
                <a:cubicBezTo>
                  <a:pt x="240424" y="44669"/>
                  <a:pt x="36786" y="0"/>
                  <a:pt x="18393" y="105103"/>
                </a:cubicBezTo>
                <a:cubicBezTo>
                  <a:pt x="0" y="210206"/>
                  <a:pt x="166851" y="465082"/>
                  <a:pt x="333703" y="719958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with mpirun or mpiexec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1700213"/>
            <a:ext cx="85693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 err="1">
                <a:latin typeface="Arial"/>
              </a:rPr>
              <a:t>mpirun</a:t>
            </a:r>
            <a:r>
              <a:rPr lang="en-US" sz="2800" kern="0" dirty="0">
                <a:latin typeface="Arial"/>
              </a:rPr>
              <a:t>  -n  &lt;number of processes&gt;   &lt;executable&gt;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8538" y="2924175"/>
            <a:ext cx="48958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 err="1">
                <a:latin typeface="Arial"/>
              </a:rPr>
              <a:t>mpirun</a:t>
            </a:r>
            <a:r>
              <a:rPr lang="en-US" sz="2800" kern="0" dirty="0">
                <a:latin typeface="Arial"/>
              </a:rPr>
              <a:t>  -n  1  ./</a:t>
            </a:r>
            <a:r>
              <a:rPr lang="en-US" sz="2800" kern="0" dirty="0" err="1">
                <a:latin typeface="Arial"/>
              </a:rPr>
              <a:t>mpi_hello</a:t>
            </a:r>
            <a:endParaRPr lang="en-US" sz="2800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213" y="4365625"/>
            <a:ext cx="48958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 err="1">
                <a:latin typeface="Arial"/>
              </a:rPr>
              <a:t>mpirun</a:t>
            </a:r>
            <a:r>
              <a:rPr lang="en-US" sz="2800" kern="0" dirty="0">
                <a:latin typeface="Arial"/>
              </a:rPr>
              <a:t>  -n  4  ./</a:t>
            </a:r>
            <a:r>
              <a:rPr lang="en-US" sz="2800" kern="0" dirty="0" err="1">
                <a:latin typeface="Arial"/>
              </a:rPr>
              <a:t>mpi_hello</a:t>
            </a:r>
            <a:endParaRPr lang="en-US" sz="2800" kern="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825" y="3789363"/>
            <a:ext cx="26828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66FF"/>
                </a:solidFill>
                <a:latin typeface="+mj-lt"/>
              </a:rPr>
              <a:t>run with 1 process</a:t>
            </a:r>
          </a:p>
        </p:txBody>
      </p:sp>
      <p:cxnSp>
        <p:nvCxnSpPr>
          <p:cNvPr id="19464" name="Straight Connector 8"/>
          <p:cNvCxnSpPr>
            <a:cxnSpLocks noChangeShapeType="1"/>
          </p:cNvCxnSpPr>
          <p:nvPr/>
        </p:nvCxnSpPr>
        <p:spPr bwMode="auto">
          <a:xfrm>
            <a:off x="539750" y="2636838"/>
            <a:ext cx="7704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635375" y="5300663"/>
            <a:ext cx="30099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66FF"/>
                </a:solidFill>
                <a:latin typeface="+mj-lt"/>
              </a:rPr>
              <a:t>run with 4 processes</a:t>
            </a:r>
          </a:p>
        </p:txBody>
      </p:sp>
      <p:sp>
        <p:nvSpPr>
          <p:cNvPr id="19466" name="Freeform 10"/>
          <p:cNvSpPr>
            <a:spLocks noChangeArrowheads="1"/>
          </p:cNvSpPr>
          <p:nvPr/>
        </p:nvSpPr>
        <p:spPr bwMode="auto">
          <a:xfrm>
            <a:off x="4283075" y="3421063"/>
            <a:ext cx="762000" cy="754062"/>
          </a:xfrm>
          <a:custGeom>
            <a:avLst/>
            <a:gdLst>
              <a:gd name="T0" fmla="*/ 762000 w 762000"/>
              <a:gd name="T1" fmla="*/ 645869 h 754117"/>
              <a:gd name="T2" fmla="*/ 99848 w 762000"/>
              <a:gd name="T3" fmla="*/ 645869 h 754117"/>
              <a:gd name="T4" fmla="*/ 162910 w 762000"/>
              <a:gd name="T5" fmla="*/ 0 h 754117"/>
              <a:gd name="T6" fmla="*/ 0 60000 65536"/>
              <a:gd name="T7" fmla="*/ 0 60000 65536"/>
              <a:gd name="T8" fmla="*/ 0 60000 65536"/>
              <a:gd name="T9" fmla="*/ 0 w 762000"/>
              <a:gd name="T10" fmla="*/ 0 h 754117"/>
              <a:gd name="T11" fmla="*/ 762000 w 762000"/>
              <a:gd name="T12" fmla="*/ 754117 h 754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2000" h="754117">
                <a:moveTo>
                  <a:pt x="762000" y="646386"/>
                </a:moveTo>
                <a:cubicBezTo>
                  <a:pt x="480848" y="700251"/>
                  <a:pt x="199696" y="754117"/>
                  <a:pt x="99848" y="646386"/>
                </a:cubicBezTo>
                <a:cubicBezTo>
                  <a:pt x="0" y="538655"/>
                  <a:pt x="81455" y="269327"/>
                  <a:pt x="162910" y="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7" name="Freeform 11"/>
          <p:cNvSpPr>
            <a:spLocks noChangeArrowheads="1"/>
          </p:cNvSpPr>
          <p:nvPr/>
        </p:nvSpPr>
        <p:spPr bwMode="auto">
          <a:xfrm>
            <a:off x="2700338" y="4868863"/>
            <a:ext cx="762000" cy="754062"/>
          </a:xfrm>
          <a:custGeom>
            <a:avLst/>
            <a:gdLst>
              <a:gd name="T0" fmla="*/ 762000 w 762000"/>
              <a:gd name="T1" fmla="*/ 645869 h 754117"/>
              <a:gd name="T2" fmla="*/ 99848 w 762000"/>
              <a:gd name="T3" fmla="*/ 645869 h 754117"/>
              <a:gd name="T4" fmla="*/ 162910 w 762000"/>
              <a:gd name="T5" fmla="*/ 0 h 754117"/>
              <a:gd name="T6" fmla="*/ 0 60000 65536"/>
              <a:gd name="T7" fmla="*/ 0 60000 65536"/>
              <a:gd name="T8" fmla="*/ 0 60000 65536"/>
              <a:gd name="T9" fmla="*/ 0 w 762000"/>
              <a:gd name="T10" fmla="*/ 0 h 754117"/>
              <a:gd name="T11" fmla="*/ 762000 w 762000"/>
              <a:gd name="T12" fmla="*/ 754117 h 754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2000" h="754117">
                <a:moveTo>
                  <a:pt x="762000" y="646386"/>
                </a:moveTo>
                <a:cubicBezTo>
                  <a:pt x="480848" y="700251"/>
                  <a:pt x="199696" y="754117"/>
                  <a:pt x="99848" y="646386"/>
                </a:cubicBezTo>
                <a:cubicBezTo>
                  <a:pt x="0" y="538655"/>
                  <a:pt x="81455" y="269327"/>
                  <a:pt x="162910" y="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913" y="1125538"/>
            <a:ext cx="48958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 err="1">
                <a:latin typeface="Arial"/>
              </a:rPr>
              <a:t>mpirun</a:t>
            </a:r>
            <a:r>
              <a:rPr lang="en-US" sz="2800" kern="0" dirty="0">
                <a:latin typeface="Arial"/>
              </a:rPr>
              <a:t>  -n  1  ./</a:t>
            </a:r>
            <a:r>
              <a:rPr lang="en-US" sz="2800" kern="0" dirty="0" err="1">
                <a:latin typeface="Arial"/>
              </a:rPr>
              <a:t>mpi_hello</a:t>
            </a:r>
            <a:endParaRPr lang="en-US" sz="2800" kern="0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913" y="2997200"/>
            <a:ext cx="48958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 err="1">
                <a:latin typeface="Arial"/>
              </a:rPr>
              <a:t>mpirun</a:t>
            </a:r>
            <a:r>
              <a:rPr lang="en-US" sz="2800" kern="0" dirty="0">
                <a:latin typeface="Arial"/>
              </a:rPr>
              <a:t>  -n  4  ./</a:t>
            </a:r>
            <a:r>
              <a:rPr lang="en-US" sz="2800" kern="0" dirty="0" err="1">
                <a:latin typeface="Arial"/>
              </a:rPr>
              <a:t>mpi_hello</a:t>
            </a:r>
            <a:endParaRPr lang="en-US" sz="2800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8175" y="1844675"/>
            <a:ext cx="59039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Arial"/>
              </a:rPr>
              <a:t>I am 0 of 1 !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8175" y="3789363"/>
            <a:ext cx="5903913" cy="2074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Arial"/>
              </a:rPr>
              <a:t>I am 0 of 4 !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Arial"/>
              </a:rPr>
              <a:t>I am 1 of 4 !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Arial"/>
              </a:rPr>
              <a:t>I am 2 of 4 !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800" kern="0" dirty="0">
                <a:latin typeface="Arial"/>
              </a:rPr>
              <a:t>I am 3 of 4 !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258888" y="1125538"/>
            <a:ext cx="5905500" cy="16557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1258888" y="3068638"/>
            <a:ext cx="5905500" cy="28082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785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5102A64-CB87-404F-A02B-9A49694D3162}" type="slidenum">
              <a:rPr lang="en-US" altLang="en-US" sz="1000">
                <a:latin typeface="Arial" charset="0"/>
              </a:rPr>
              <a:pPr/>
              <a:t>14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7724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dirty="0" err="1"/>
              <a:t>mpirun</a:t>
            </a:r>
            <a:r>
              <a:rPr lang="en-US" dirty="0"/>
              <a:t>  -n  4  ./</a:t>
            </a:r>
            <a:r>
              <a:rPr lang="en-US" dirty="0" err="1"/>
              <a:t>mpi_hello</a:t>
            </a:r>
            <a:endParaRPr lang="en-US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6553200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#include "mpi.h"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#include &lt;stdio.h&gt;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int main( int argc, char *argv[]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    int rank, size;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    MPI_Init( &amp;argc, &amp;argv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    MPI_Comm_rank( MPI_COMM_WORLD, &amp;rank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    MPI_Comm_size( MPI_COMM_WORLD, &amp;size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    printf( "I am %d of %d!\n", rank, size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    MPI_Finalize();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    return 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charset="0"/>
              </a:rPr>
              <a:t>}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209800" y="5791200"/>
            <a:ext cx="1981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CPU process 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0" y="5875867"/>
            <a:ext cx="2066396" cy="9313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CPU process 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352130" y="5829300"/>
            <a:ext cx="1929871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CPU process 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01341" y="5825065"/>
            <a:ext cx="1932517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CPU process 3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998538" y="3048000"/>
            <a:ext cx="617537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394743" y="3056467"/>
            <a:ext cx="577057" cy="2582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911871" y="3124200"/>
            <a:ext cx="2193529" cy="2514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803021" y="3107267"/>
            <a:ext cx="3124829" cy="2599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647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Running an MPI job at Comet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1700213"/>
            <a:ext cx="7448550" cy="4462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#!/bin/bash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#SBATCH --job-name="</a:t>
            </a:r>
            <a:r>
              <a:rPr lang="en-US" sz="2000" dirty="0" err="1"/>
              <a:t>hellompi</a:t>
            </a:r>
            <a:r>
              <a:rPr lang="en-US" sz="2000" dirty="0"/>
              <a:t>"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#SBATCH --output="</a:t>
            </a:r>
            <a:r>
              <a:rPr lang="en-US" sz="2000" dirty="0" err="1"/>
              <a:t>hellompi.%j.%N.out</a:t>
            </a:r>
            <a:r>
              <a:rPr lang="en-US" sz="2000" dirty="0"/>
              <a:t>"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#SBATCH --partition=compute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#SBATCH --nodes=2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#SBATCH --</a:t>
            </a:r>
            <a:r>
              <a:rPr lang="en-US" sz="2000" dirty="0" err="1"/>
              <a:t>ntasks</a:t>
            </a:r>
            <a:r>
              <a:rPr lang="en-US" sz="2000" dirty="0"/>
              <a:t>-per-node=24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#SBATCH --export=ALL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#SBATCH -t 01:30:00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#This job runs with 2 nodes, 24 cores per node for a total of 48 cores.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/>
              <a:t>#</a:t>
            </a:r>
            <a:r>
              <a:rPr lang="en-US" sz="2000" dirty="0" err="1"/>
              <a:t>ibrun</a:t>
            </a:r>
            <a:r>
              <a:rPr lang="en-US" sz="2000" dirty="0"/>
              <a:t> in verbose mode will give binding detail </a:t>
            </a:r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rgbClr val="0033CC"/>
              </a:buClr>
              <a:buSzPct val="60000"/>
              <a:buFont typeface="Wingdings" pitchFamily="2" charset="2"/>
              <a:buNone/>
              <a:defRPr/>
            </a:pPr>
            <a:r>
              <a:rPr lang="en-US" sz="2000" dirty="0" err="1"/>
              <a:t>ibrun</a:t>
            </a:r>
            <a:r>
              <a:rPr lang="en-US" sz="2000" dirty="0"/>
              <a:t> -v ../</a:t>
            </a:r>
            <a:r>
              <a:rPr lang="en-US" sz="2000" dirty="0" err="1"/>
              <a:t>hello_mpi</a:t>
            </a:r>
            <a:r>
              <a:rPr lang="en-US" sz="2000" dirty="0"/>
              <a:t> </a:t>
            </a:r>
            <a:endParaRPr lang="en-US" sz="2000" kern="0" dirty="0">
              <a:latin typeface="Arial"/>
            </a:endParaRPr>
          </a:p>
        </p:txBody>
      </p:sp>
      <p:cxnSp>
        <p:nvCxnSpPr>
          <p:cNvPr id="21508" name="Straight Connector 8"/>
          <p:cNvCxnSpPr>
            <a:cxnSpLocks noChangeShapeType="1"/>
          </p:cNvCxnSpPr>
          <p:nvPr/>
        </p:nvCxnSpPr>
        <p:spPr bwMode="auto">
          <a:xfrm>
            <a:off x="304800" y="62484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MPI Programs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70875" cy="5111750"/>
          </a:xfrm>
        </p:spPr>
        <p:txBody>
          <a:bodyPr/>
          <a:lstStyle/>
          <a:p>
            <a:r>
              <a:rPr lang="en-US" altLang="en-US"/>
              <a:t>Written in C/C++.</a:t>
            </a:r>
          </a:p>
          <a:p>
            <a:pPr lvl="1"/>
            <a:r>
              <a:rPr lang="en-US" altLang="en-US"/>
              <a:t>Has main.</a:t>
            </a:r>
          </a:p>
          <a:p>
            <a:pPr lvl="1"/>
            <a:r>
              <a:rPr lang="en-US" altLang="en-US"/>
              <a:t>Uses stdio.h, string.h, etc.</a:t>
            </a:r>
          </a:p>
          <a:p>
            <a:r>
              <a:rPr lang="en-US" altLang="en-US"/>
              <a:t>Need to add </a:t>
            </a:r>
            <a:r>
              <a:rPr lang="en-US" altLang="en-US">
                <a:solidFill>
                  <a:srgbClr val="FF0000"/>
                </a:solidFill>
              </a:rPr>
              <a:t>mpi.h</a:t>
            </a:r>
            <a:r>
              <a:rPr lang="en-US" altLang="en-US"/>
              <a:t> header file.</a:t>
            </a:r>
          </a:p>
          <a:p>
            <a:r>
              <a:rPr lang="en-US" altLang="en-US"/>
              <a:t>Identifiers defined by MPI start with “MPI_”.</a:t>
            </a:r>
          </a:p>
          <a:p>
            <a:r>
              <a:rPr lang="en-US" altLang="en-US"/>
              <a:t>First letter following underscore is uppercase.</a:t>
            </a:r>
          </a:p>
          <a:p>
            <a:pPr lvl="1"/>
            <a:r>
              <a:rPr lang="en-US" altLang="en-US"/>
              <a:t>For function names and MPI-defined types.</a:t>
            </a:r>
          </a:p>
          <a:p>
            <a:pPr lvl="1"/>
            <a:r>
              <a:rPr lang="en-US" altLang="en-US"/>
              <a:t>Helps to avoid confusion.</a:t>
            </a:r>
          </a:p>
          <a:p>
            <a:pPr>
              <a:lnSpc>
                <a:spcPct val="110000"/>
              </a:lnSpc>
            </a:pPr>
            <a:r>
              <a:rPr lang="en-US" altLang="en-US"/>
              <a:t>MPI functions return error codes or </a:t>
            </a:r>
            <a:r>
              <a:rPr lang="en-US" altLang="en-US">
                <a:latin typeface="Courier New" charset="0"/>
              </a:rPr>
              <a:t>MPI_SUCCESS</a:t>
            </a: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MPI Components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MPI_Init</a:t>
            </a:r>
          </a:p>
          <a:p>
            <a:pPr lvl="1"/>
            <a:r>
              <a:rPr lang="en-US" altLang="en-US"/>
              <a:t>Tells MPI to do all the necessary setup.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MPI_Finalize</a:t>
            </a:r>
          </a:p>
          <a:p>
            <a:pPr lvl="1"/>
            <a:r>
              <a:rPr lang="en-US" altLang="en-US"/>
              <a:t>Tells MPI we’re done, so clean up anything allocated for this program.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205038"/>
            <a:ext cx="614997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157788"/>
            <a:ext cx="3816350" cy="46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59" name="Straight Connector 7"/>
          <p:cNvCxnSpPr>
            <a:cxnSpLocks noChangeShapeType="1"/>
          </p:cNvCxnSpPr>
          <p:nvPr/>
        </p:nvCxnSpPr>
        <p:spPr bwMode="auto">
          <a:xfrm>
            <a:off x="5003800" y="54451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Outline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2706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990FF45-29B6-4E4E-9678-68F5D9B0BE71}" type="slidenum">
              <a:rPr lang="en-US" altLang="en-US" sz="1000">
                <a:latin typeface="Arial" charset="0"/>
              </a:rPr>
              <a:pPr/>
              <a:t>19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583487" cy="760412"/>
          </a:xfrm>
        </p:spPr>
        <p:txBody>
          <a:bodyPr/>
          <a:lstStyle/>
          <a:p>
            <a:r>
              <a:rPr lang="en-US" altLang="en-US"/>
              <a:t>Basic Concepts: Communicator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995863"/>
          </a:xfrm>
        </p:spPr>
        <p:txBody>
          <a:bodyPr/>
          <a:lstStyle/>
          <a:p>
            <a:r>
              <a:rPr lang="en-US" altLang="en-US" sz="2800" b="0"/>
              <a:t>Processes can be collected into </a:t>
            </a:r>
            <a:r>
              <a:rPr lang="en-US" altLang="en-US" sz="2800" b="0" u="sng">
                <a:solidFill>
                  <a:schemeClr val="tx2"/>
                </a:solidFill>
              </a:rPr>
              <a:t>groups</a:t>
            </a:r>
          </a:p>
          <a:p>
            <a:pPr lvl="1"/>
            <a:r>
              <a:rPr lang="en-US" altLang="en-US" sz="2800" u="sng">
                <a:solidFill>
                  <a:schemeClr val="tx2"/>
                </a:solidFill>
              </a:rPr>
              <a:t>Communicator</a:t>
            </a:r>
          </a:p>
          <a:p>
            <a:pPr lvl="1"/>
            <a:r>
              <a:rPr lang="en-US" altLang="en-US" sz="2800"/>
              <a:t>Each message is sent &amp; received in the same communicator</a:t>
            </a:r>
          </a:p>
          <a:p>
            <a:r>
              <a:rPr lang="en-US" altLang="en-US" sz="2800" b="0"/>
              <a:t>A process is identified by its </a:t>
            </a:r>
            <a:r>
              <a:rPr lang="en-US" altLang="en-US" sz="2800" b="0" u="sng">
                <a:solidFill>
                  <a:schemeClr val="tx2"/>
                </a:solidFill>
              </a:rPr>
              <a:t>rank</a:t>
            </a:r>
            <a:r>
              <a:rPr lang="en-US" altLang="en-US" sz="2800" b="0"/>
              <a:t> in the group associated with a communicator</a:t>
            </a:r>
          </a:p>
          <a:p>
            <a:r>
              <a:rPr lang="en-US" altLang="en-US" sz="2800" b="0"/>
              <a:t>There is a default communicator whose group contains all initial processes, called </a:t>
            </a:r>
            <a:r>
              <a:rPr lang="en-US" altLang="en-US" sz="2800" b="0">
                <a:solidFill>
                  <a:srgbClr val="FF0000"/>
                </a:solidFill>
                <a:latin typeface="Courier New" charset="0"/>
              </a:rPr>
              <a:t>MPI_COMM_WORLD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705475" y="62484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  <a:endParaRPr lang="en-AU" alt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An overview of MPI programming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Six MPI functions and hello sample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How to compile/run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More on send/receive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Parallelizing numerical integration with MPI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5400000">
            <a:off x="7954169" y="823119"/>
            <a:ext cx="2012950" cy="3667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800">
                <a:solidFill>
                  <a:srgbClr val="0066FF"/>
                </a:solidFill>
                <a:latin typeface="Arial" charset="0"/>
              </a:rPr>
              <a:t># Chapter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3706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63039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buildings,business,businessmen,cities,cityscapes,hierarchies,males,metaphors,metropolitan areas,pecking orders,people,persons,ranks,skylines,skyscra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-242888"/>
            <a:ext cx="2089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1913" y="2636838"/>
            <a:ext cx="60039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66FF"/>
                </a:solidFill>
                <a:latin typeface="+mj-lt"/>
              </a:rPr>
              <a:t>number  of processes in the communicator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1413" y="4868863"/>
            <a:ext cx="417353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0066FF"/>
                </a:solidFill>
                <a:latin typeface="+mj-lt"/>
              </a:rPr>
              <a:t>my rank </a:t>
            </a:r>
            <a:br>
              <a:rPr lang="en-US" i="1" dirty="0">
                <a:solidFill>
                  <a:srgbClr val="0066FF"/>
                </a:solidFill>
                <a:latin typeface="+mj-lt"/>
              </a:rPr>
            </a:br>
            <a:r>
              <a:rPr lang="en-US" i="1" dirty="0">
                <a:solidFill>
                  <a:srgbClr val="0066FF"/>
                </a:solidFill>
                <a:latin typeface="+mj-lt"/>
              </a:rPr>
              <a:t>(the process making this call)</a:t>
            </a:r>
          </a:p>
        </p:txBody>
      </p:sp>
      <p:sp>
        <p:nvSpPr>
          <p:cNvPr id="26633" name="Freeform 10"/>
          <p:cNvSpPr>
            <a:spLocks noChangeArrowheads="1"/>
          </p:cNvSpPr>
          <p:nvPr/>
        </p:nvSpPr>
        <p:spPr bwMode="auto">
          <a:xfrm>
            <a:off x="3681413" y="2365375"/>
            <a:ext cx="512762" cy="369888"/>
          </a:xfrm>
          <a:custGeom>
            <a:avLst/>
            <a:gdLst>
              <a:gd name="T0" fmla="*/ 151012 w 512378"/>
              <a:gd name="T1" fmla="*/ 340702 h 370489"/>
              <a:gd name="T2" fmla="*/ 500722 w 512378"/>
              <a:gd name="T3" fmla="*/ 340702 h 370489"/>
              <a:gd name="T4" fmla="*/ 55636 w 512378"/>
              <a:gd name="T5" fmla="*/ 201324 h 370489"/>
              <a:gd name="T6" fmla="*/ 166907 w 512378"/>
              <a:gd name="T7" fmla="*/ 0 h 370489"/>
              <a:gd name="T8" fmla="*/ 0 60000 65536"/>
              <a:gd name="T9" fmla="*/ 0 60000 65536"/>
              <a:gd name="T10" fmla="*/ 0 60000 65536"/>
              <a:gd name="T11" fmla="*/ 0 60000 65536"/>
              <a:gd name="T12" fmla="*/ 0 w 512378"/>
              <a:gd name="T13" fmla="*/ 0 h 370489"/>
              <a:gd name="T14" fmla="*/ 512378 w 512378"/>
              <a:gd name="T15" fmla="*/ 370489 h 3704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2378" h="370489">
                <a:moveTo>
                  <a:pt x="149772" y="346841"/>
                </a:moveTo>
                <a:cubicBezTo>
                  <a:pt x="331075" y="358665"/>
                  <a:pt x="512378" y="370489"/>
                  <a:pt x="496613" y="346841"/>
                </a:cubicBezTo>
                <a:cubicBezTo>
                  <a:pt x="480848" y="323193"/>
                  <a:pt x="110358" y="262758"/>
                  <a:pt x="55179" y="204951"/>
                </a:cubicBezTo>
                <a:cubicBezTo>
                  <a:pt x="0" y="147144"/>
                  <a:pt x="165537" y="0"/>
                  <a:pt x="165537" y="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4" name="Freeform 11"/>
          <p:cNvSpPr>
            <a:spLocks noChangeArrowheads="1"/>
          </p:cNvSpPr>
          <p:nvPr/>
        </p:nvSpPr>
        <p:spPr bwMode="auto">
          <a:xfrm>
            <a:off x="3635375" y="4724400"/>
            <a:ext cx="512763" cy="371475"/>
          </a:xfrm>
          <a:custGeom>
            <a:avLst/>
            <a:gdLst>
              <a:gd name="T0" fmla="*/ 151015 w 512378"/>
              <a:gd name="T1" fmla="*/ 357130 h 370489"/>
              <a:gd name="T2" fmla="*/ 500733 w 512378"/>
              <a:gd name="T3" fmla="*/ 357130 h 370489"/>
              <a:gd name="T4" fmla="*/ 55639 w 512378"/>
              <a:gd name="T5" fmla="*/ 211031 h 370489"/>
              <a:gd name="T6" fmla="*/ 166910 w 512378"/>
              <a:gd name="T7" fmla="*/ 0 h 370489"/>
              <a:gd name="T8" fmla="*/ 0 60000 65536"/>
              <a:gd name="T9" fmla="*/ 0 60000 65536"/>
              <a:gd name="T10" fmla="*/ 0 60000 65536"/>
              <a:gd name="T11" fmla="*/ 0 60000 65536"/>
              <a:gd name="T12" fmla="*/ 0 w 512378"/>
              <a:gd name="T13" fmla="*/ 0 h 370489"/>
              <a:gd name="T14" fmla="*/ 512378 w 512378"/>
              <a:gd name="T15" fmla="*/ 370489 h 3704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2378" h="370489">
                <a:moveTo>
                  <a:pt x="149772" y="346841"/>
                </a:moveTo>
                <a:cubicBezTo>
                  <a:pt x="331075" y="358665"/>
                  <a:pt x="512378" y="370489"/>
                  <a:pt x="496613" y="346841"/>
                </a:cubicBezTo>
                <a:cubicBezTo>
                  <a:pt x="480848" y="323193"/>
                  <a:pt x="110358" y="262758"/>
                  <a:pt x="55179" y="204951"/>
                </a:cubicBezTo>
                <a:cubicBezTo>
                  <a:pt x="0" y="147144"/>
                  <a:pt x="165537" y="0"/>
                  <a:pt x="165537" y="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Send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900113" y="1196975"/>
            <a:ext cx="6696075" cy="3240088"/>
            <a:chOff x="1475656" y="1772816"/>
            <a:chExt cx="4111749" cy="1726307"/>
          </a:xfrm>
        </p:grpSpPr>
        <p:pic>
          <p:nvPicPr>
            <p:cNvPr id="276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772816"/>
              <a:ext cx="13811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3895725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23034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4343400"/>
            <a:ext cx="7772400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</a:rPr>
              <a:t>Things specified: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10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How will “data” be described?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10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How will processes be identified?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10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How will the receiver recognize/screen messages?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832475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60274F3-1988-A442-80F7-72AD40EA9624}" type="slidenum">
              <a:rPr lang="en-US" altLang="en-US" sz="1000">
                <a:latin typeface="Arial" charset="0"/>
              </a:rPr>
              <a:pPr/>
              <a:t>23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5068888" cy="989013"/>
          </a:xfrm>
        </p:spPr>
        <p:txBody>
          <a:bodyPr/>
          <a:lstStyle/>
          <a:p>
            <a:r>
              <a:rPr lang="en-US" altLang="en-US"/>
              <a:t>MPI Datatypes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01000" cy="4467225"/>
          </a:xfrm>
        </p:spPr>
        <p:txBody>
          <a:bodyPr/>
          <a:lstStyle/>
          <a:p>
            <a:r>
              <a:rPr lang="en-US" altLang="en-US"/>
              <a:t>The data in a message to send or receive is described by a triple (address, count, datatype), where</a:t>
            </a:r>
            <a:endParaRPr lang="en-US" altLang="en-US" sz="2800"/>
          </a:p>
          <a:p>
            <a:r>
              <a:rPr lang="en-US" altLang="en-US"/>
              <a:t>An MPI datatype is recursively defined as:</a:t>
            </a:r>
          </a:p>
          <a:p>
            <a:pPr lvl="1"/>
            <a:r>
              <a:rPr lang="en-US" altLang="en-US"/>
              <a:t>predefined, corresponding to a data type from the language (e.g., MPI_INT, MPI_DOUBLE)</a:t>
            </a:r>
          </a:p>
          <a:p>
            <a:pPr lvl="1"/>
            <a:r>
              <a:rPr lang="en-US" altLang="en-US"/>
              <a:t>a contiguous array of MPI datatypes</a:t>
            </a:r>
          </a:p>
          <a:p>
            <a:pPr lvl="1"/>
            <a:r>
              <a:rPr lang="en-US" altLang="en-US"/>
              <a:t>a strided block of datatypes</a:t>
            </a:r>
          </a:p>
          <a:p>
            <a:pPr lvl="1"/>
            <a:r>
              <a:rPr lang="en-US" altLang="en-US"/>
              <a:t>an indexed array of blocks of datatypes</a:t>
            </a:r>
          </a:p>
          <a:p>
            <a:pPr lvl="1"/>
            <a:r>
              <a:rPr lang="en-US" altLang="en-US"/>
              <a:t>an arbitrary structure of datatypes</a:t>
            </a:r>
          </a:p>
          <a:p>
            <a:r>
              <a:rPr lang="en-US" altLang="en-US"/>
              <a:t>There are MPI functions to construct custom datatypes, in particular ones for subarrays</a:t>
            </a:r>
          </a:p>
          <a:p>
            <a:r>
              <a:rPr lang="en-US" altLang="en-US"/>
              <a:t>May hurt performance if datatypes are complex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583238" y="62484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Receive: Block until a matching message is received</a:t>
            </a:r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971550" y="1268413"/>
            <a:ext cx="6985000" cy="3097212"/>
            <a:chOff x="1187624" y="1268760"/>
            <a:chExt cx="4552950" cy="1795636"/>
          </a:xfrm>
        </p:grpSpPr>
        <p:pic>
          <p:nvPicPr>
            <p:cNvPr id="307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268760"/>
              <a:ext cx="455295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492896"/>
              <a:ext cx="40005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3034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19400" y="4572000"/>
            <a:ext cx="57912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latin typeface="+mn-lt"/>
              </a:rPr>
              <a:t>Things that need specifying: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10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Where to receive data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10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How will the receiver recognize/screen messages?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101"/>
              </a:buClr>
              <a:buFont typeface="Wingdings" pitchFamily="2" charset="2"/>
              <a:buChar char="§"/>
              <a:defRPr/>
            </a:pPr>
            <a:r>
              <a:rPr lang="en-US" kern="0" dirty="0">
                <a:latin typeface="+mn-lt"/>
              </a:rPr>
              <a:t>What is the actual message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Message matching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045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7775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763713" y="1700213"/>
            <a:ext cx="1368425" cy="288925"/>
          </a:xfrm>
          <a:prstGeom prst="ellips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1763713" y="5084763"/>
            <a:ext cx="1368425" cy="288925"/>
          </a:xfrm>
          <a:prstGeom prst="ellips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  <p:cxnSp>
        <p:nvCxnSpPr>
          <p:cNvPr id="31752" name="Straight Arrow Connector 9"/>
          <p:cNvCxnSpPr>
            <a:cxnSpLocks noChangeShapeType="1"/>
          </p:cNvCxnSpPr>
          <p:nvPr/>
        </p:nvCxnSpPr>
        <p:spPr bwMode="auto">
          <a:xfrm rot="16200000" flipH="1">
            <a:off x="1007269" y="3464719"/>
            <a:ext cx="2881313" cy="73025"/>
          </a:xfrm>
          <a:prstGeom prst="straightConnector1">
            <a:avLst/>
          </a:prstGeom>
          <a:noFill/>
          <a:ln w="9525">
            <a:solidFill>
              <a:srgbClr val="00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Oval 10"/>
          <p:cNvSpPr>
            <a:spLocks noChangeArrowheads="1"/>
          </p:cNvSpPr>
          <p:nvPr/>
        </p:nvSpPr>
        <p:spPr bwMode="auto">
          <a:xfrm>
            <a:off x="7092950" y="1484313"/>
            <a:ext cx="1366838" cy="288925"/>
          </a:xfrm>
          <a:prstGeom prst="ellips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  <p:sp>
        <p:nvSpPr>
          <p:cNvPr id="31754" name="Oval 11"/>
          <p:cNvSpPr>
            <a:spLocks noChangeArrowheads="1"/>
          </p:cNvSpPr>
          <p:nvPr/>
        </p:nvSpPr>
        <p:spPr bwMode="auto">
          <a:xfrm>
            <a:off x="7092950" y="4868863"/>
            <a:ext cx="1366838" cy="288925"/>
          </a:xfrm>
          <a:prstGeom prst="ellips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  <p:sp>
        <p:nvSpPr>
          <p:cNvPr id="31755" name="Oval 13"/>
          <p:cNvSpPr>
            <a:spLocks noChangeArrowheads="1"/>
          </p:cNvSpPr>
          <p:nvPr/>
        </p:nvSpPr>
        <p:spPr bwMode="auto">
          <a:xfrm>
            <a:off x="6443663" y="1484313"/>
            <a:ext cx="504825" cy="215900"/>
          </a:xfrm>
          <a:prstGeom prst="ellips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  <p:sp>
        <p:nvSpPr>
          <p:cNvPr id="31756" name="Oval 14"/>
          <p:cNvSpPr>
            <a:spLocks noChangeArrowheads="1"/>
          </p:cNvSpPr>
          <p:nvPr/>
        </p:nvSpPr>
        <p:spPr bwMode="auto">
          <a:xfrm>
            <a:off x="6516688" y="4868863"/>
            <a:ext cx="503237" cy="215900"/>
          </a:xfrm>
          <a:prstGeom prst="ellips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endParaRPr lang="en-GB" altLang="en-US"/>
          </a:p>
        </p:txBody>
      </p:sp>
      <p:pic>
        <p:nvPicPr>
          <p:cNvPr id="317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65400"/>
            <a:ext cx="273526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8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6336506" y="3248819"/>
            <a:ext cx="2879725" cy="71438"/>
          </a:xfrm>
          <a:prstGeom prst="straightConnector1">
            <a:avLst/>
          </a:prstGeom>
          <a:noFill/>
          <a:ln w="9525">
            <a:solidFill>
              <a:srgbClr val="00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700338" y="2349500"/>
            <a:ext cx="138112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</a:rPr>
              <a:t>MPI_Send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 err="1">
                <a:solidFill>
                  <a:srgbClr val="FF0000"/>
                </a:solidFill>
                <a:latin typeface="+mj-lt"/>
              </a:rPr>
              <a:t>dest</a:t>
            </a:r>
            <a:endParaRPr lang="en-US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063" y="3500438"/>
            <a:ext cx="13684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</a:rPr>
              <a:t>MPI_Recv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 err="1">
                <a:solidFill>
                  <a:srgbClr val="FF0000"/>
                </a:solidFill>
                <a:latin typeface="+mj-lt"/>
              </a:rPr>
              <a:t>src</a:t>
            </a:r>
            <a:endParaRPr lang="en-US" sz="2000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1761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5301456" y="3232944"/>
            <a:ext cx="2879725" cy="71438"/>
          </a:xfrm>
          <a:prstGeom prst="straightConnector1">
            <a:avLst/>
          </a:prstGeom>
          <a:noFill/>
          <a:ln w="9525">
            <a:solidFill>
              <a:srgbClr val="00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Receiving messages without knowing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receiver can get a message without knowing:</a:t>
            </a:r>
          </a:p>
          <a:p>
            <a:pPr lvl="1"/>
            <a:r>
              <a:rPr lang="en-US" altLang="en-US"/>
              <a:t>the amount of data in the message,</a:t>
            </a:r>
          </a:p>
          <a:p>
            <a:pPr lvl="1"/>
            <a:r>
              <a:rPr lang="en-US" altLang="en-US"/>
              <a:t>the sender of the message,</a:t>
            </a:r>
          </a:p>
          <a:p>
            <a:pPr lvl="2"/>
            <a:r>
              <a:rPr lang="en-US" altLang="en-US">
                <a:latin typeface="Courier New" charset="0"/>
              </a:rPr>
              <a:t>Specify the source as MPI_ANY_SOURCE</a:t>
            </a:r>
            <a:endParaRPr lang="en-US" altLang="en-US"/>
          </a:p>
          <a:p>
            <a:pPr lvl="1"/>
            <a:r>
              <a:rPr lang="en-US" altLang="en-US"/>
              <a:t>or the tag of the message.</a:t>
            </a:r>
          </a:p>
          <a:p>
            <a:pPr lvl="2">
              <a:lnSpc>
                <a:spcPct val="110000"/>
              </a:lnSpc>
            </a:pPr>
            <a:r>
              <a:rPr lang="en-US" altLang="en-US">
                <a:latin typeface="Courier New" charset="0"/>
              </a:rPr>
              <a:t>Specify the tag as MPI_ANY_TAG</a:t>
            </a:r>
          </a:p>
          <a:p>
            <a:pPr lvl="1"/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05263"/>
            <a:ext cx="30956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62013" y="457200"/>
            <a:ext cx="8281987" cy="701675"/>
          </a:xfrm>
        </p:spPr>
        <p:txBody>
          <a:bodyPr/>
          <a:lstStyle/>
          <a:p>
            <a:r>
              <a:rPr lang="en-US" altLang="en-US"/>
              <a:t>Status argument:   who sent me and what tag is?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7771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Freeform 6"/>
          <p:cNvSpPr>
            <a:spLocks noChangeArrowheads="1"/>
          </p:cNvSpPr>
          <p:nvPr/>
        </p:nvSpPr>
        <p:spPr bwMode="auto">
          <a:xfrm>
            <a:off x="3536950" y="2017713"/>
            <a:ext cx="974725" cy="793750"/>
          </a:xfrm>
          <a:custGeom>
            <a:avLst/>
            <a:gdLst>
              <a:gd name="T0" fmla="*/ 782053 w 974835"/>
              <a:gd name="T1" fmla="*/ 790663 h 793532"/>
              <a:gd name="T2" fmla="*/ 136470 w 974835"/>
              <a:gd name="T3" fmla="*/ 743224 h 793532"/>
              <a:gd name="T4" fmla="*/ 970997 w 974835"/>
              <a:gd name="T5" fmla="*/ 474396 h 793532"/>
              <a:gd name="T6" fmla="*/ 120715 w 974835"/>
              <a:gd name="T7" fmla="*/ 395329 h 793532"/>
              <a:gd name="T8" fmla="*/ 246685 w 974835"/>
              <a:gd name="T9" fmla="*/ 0 h 793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4835"/>
              <a:gd name="T16" fmla="*/ 0 h 793532"/>
              <a:gd name="T17" fmla="*/ 974835 w 974835"/>
              <a:gd name="T18" fmla="*/ 793532 h 7935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4835" h="793532">
                <a:moveTo>
                  <a:pt x="783021" y="788276"/>
                </a:moveTo>
                <a:cubicBezTo>
                  <a:pt x="444062" y="790904"/>
                  <a:pt x="105104" y="793532"/>
                  <a:pt x="136635" y="740980"/>
                </a:cubicBezTo>
                <a:cubicBezTo>
                  <a:pt x="168166" y="688428"/>
                  <a:pt x="974835" y="530773"/>
                  <a:pt x="972207" y="472966"/>
                </a:cubicBezTo>
                <a:cubicBezTo>
                  <a:pt x="969579" y="415159"/>
                  <a:pt x="241738" y="472966"/>
                  <a:pt x="120869" y="394138"/>
                </a:cubicBezTo>
                <a:cubicBezTo>
                  <a:pt x="0" y="315310"/>
                  <a:pt x="123496" y="157655"/>
                  <a:pt x="246993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4888" y="3789363"/>
            <a:ext cx="3440112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</a:rPr>
              <a:t>Who sent me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</a:rPr>
              <a:t>What tag is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</a:rPr>
              <a:t>Error code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</a:rPr>
              <a:t>Actual message length</a:t>
            </a:r>
          </a:p>
        </p:txBody>
      </p:sp>
      <p:sp>
        <p:nvSpPr>
          <p:cNvPr id="33799" name="Freeform 8"/>
          <p:cNvSpPr>
            <a:spLocks noChangeArrowheads="1"/>
          </p:cNvSpPr>
          <p:nvPr/>
        </p:nvSpPr>
        <p:spPr bwMode="auto">
          <a:xfrm>
            <a:off x="6416675" y="2716213"/>
            <a:ext cx="871538" cy="989012"/>
          </a:xfrm>
          <a:custGeom>
            <a:avLst/>
            <a:gdLst>
              <a:gd name="T0" fmla="*/ 0 w 872358"/>
              <a:gd name="T1" fmla="*/ 106327 h 987972"/>
              <a:gd name="T2" fmla="*/ 764561 w 872358"/>
              <a:gd name="T3" fmla="*/ 74429 h 987972"/>
              <a:gd name="T4" fmla="*/ 93620 w 872358"/>
              <a:gd name="T5" fmla="*/ 552900 h 987972"/>
              <a:gd name="T6" fmla="*/ 811369 w 872358"/>
              <a:gd name="T7" fmla="*/ 505053 h 987972"/>
              <a:gd name="T8" fmla="*/ 405685 w 872358"/>
              <a:gd name="T9" fmla="*/ 999472 h 987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2358"/>
              <a:gd name="T16" fmla="*/ 0 h 987972"/>
              <a:gd name="T17" fmla="*/ 872358 w 872358"/>
              <a:gd name="T18" fmla="*/ 987972 h 987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2358" h="987972">
                <a:moveTo>
                  <a:pt x="0" y="105103"/>
                </a:moveTo>
                <a:cubicBezTo>
                  <a:pt x="378372" y="52551"/>
                  <a:pt x="756745" y="0"/>
                  <a:pt x="772510" y="73572"/>
                </a:cubicBezTo>
                <a:cubicBezTo>
                  <a:pt x="788275" y="147144"/>
                  <a:pt x="86710" y="475592"/>
                  <a:pt x="94593" y="546537"/>
                </a:cubicBezTo>
                <a:cubicBezTo>
                  <a:pt x="102476" y="617482"/>
                  <a:pt x="767254" y="425668"/>
                  <a:pt x="819806" y="499241"/>
                </a:cubicBezTo>
                <a:cubicBezTo>
                  <a:pt x="872358" y="572814"/>
                  <a:pt x="641130" y="780393"/>
                  <a:pt x="409903" y="987972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7538" y="2636838"/>
            <a:ext cx="19637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MPI_Status*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375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908630C-504F-4444-A3D3-AAFA647B325B}" type="slidenum">
              <a:rPr lang="en-US" altLang="en-US" sz="1000">
                <a:latin typeface="Arial" charset="0"/>
              </a:rPr>
              <a:pPr/>
              <a:t>28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8345487" cy="989012"/>
          </a:xfrm>
        </p:spPr>
        <p:txBody>
          <a:bodyPr/>
          <a:lstStyle/>
          <a:p>
            <a:r>
              <a:rPr lang="en-US" altLang="en-US"/>
              <a:t>Retrieving Further Information from status argument in C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391025"/>
          </a:xfrm>
        </p:spPr>
        <p:txBody>
          <a:bodyPr/>
          <a:lstStyle/>
          <a:p>
            <a:r>
              <a:rPr lang="en-US" altLang="en-US">
                <a:latin typeface="Courier New" charset="0"/>
              </a:rPr>
              <a:t>Status</a:t>
            </a:r>
            <a:r>
              <a:rPr lang="en-US" altLang="en-US"/>
              <a:t> is a data structure allocated in the user’s program.</a:t>
            </a:r>
          </a:p>
          <a:p>
            <a:r>
              <a:rPr lang="en-US" altLang="en-US"/>
              <a:t>In C: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int recvd_tag, recvd_from, recvd_count;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MPI_Status status;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MPI_Recv(..., MPI_ANY_SOURCE, MPI_ANY_TAG, ..., &amp;status )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recvd_tag  = status.MPI_TAG;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recvd_from = status.MPI_SOURCE;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MPI_Get_count( &amp;status, datatype, &amp;recvd_count );</a:t>
            </a:r>
            <a:endParaRPr lang="en-US" altLang="en-US" b="1">
              <a:latin typeface="Courier New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5995988" y="64008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latin typeface="Helvetica" charset="0"/>
                <a:ea typeface="MS PGothic" charset="-128"/>
              </a:rPr>
              <a:t>CS267 Lecture 7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973D465-0040-6249-85B7-98C5D2DB14E1}" type="slidenum">
              <a:rPr lang="en-US" altLang="en-US" sz="1000">
                <a:latin typeface="Arial" charset="0"/>
              </a:rPr>
              <a:pPr/>
              <a:t>29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7812087" cy="989012"/>
          </a:xfrm>
        </p:spPr>
        <p:txBody>
          <a:bodyPr/>
          <a:lstStyle/>
          <a:p>
            <a:r>
              <a:rPr lang="en-US" altLang="en-US"/>
              <a:t>Retrieving Further Information in C++ 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534400" cy="3006725"/>
          </a:xfrm>
        </p:spPr>
        <p:txBody>
          <a:bodyPr/>
          <a:lstStyle/>
          <a:p>
            <a:r>
              <a:rPr lang="en-US" altLang="en-US">
                <a:latin typeface="Courier New" charset="0"/>
              </a:rPr>
              <a:t>Status</a:t>
            </a:r>
            <a:r>
              <a:rPr lang="en-US" altLang="en-US"/>
              <a:t> is a data structure allocated in the user’s program.</a:t>
            </a:r>
          </a:p>
          <a:p>
            <a:r>
              <a:rPr lang="en-US" altLang="en-US"/>
              <a:t>In C++: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int recvd_tag, recvd_from, recvd_count;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MPI::Status status;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Comm.Recv(..., MPI::ANY_SOURCE, MPI::ANY_TAG, ..., </a:t>
            </a:r>
            <a:br>
              <a:rPr lang="en-US" altLang="en-US" sz="1800" b="1">
                <a:latin typeface="Courier New" charset="0"/>
              </a:rPr>
            </a:br>
            <a:r>
              <a:rPr lang="en-US" altLang="en-US" sz="1800" b="1">
                <a:latin typeface="Courier New" charset="0"/>
              </a:rPr>
              <a:t>        status )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recvd_tag   = status.Get_tag();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recvd_from  = status.Get_source();</a:t>
            </a:r>
          </a:p>
          <a:p>
            <a:pPr lvl="1">
              <a:buFontTx/>
              <a:buNone/>
            </a:pPr>
            <a:r>
              <a:rPr lang="en-US" altLang="en-US" sz="1800" b="1">
                <a:latin typeface="Courier New" charset="0"/>
              </a:rPr>
              <a:t>recvd_count = status.Get_count( datatype );</a:t>
            </a:r>
            <a:endParaRPr lang="en-US" altLang="en-US" b="1">
              <a:latin typeface="Courier New" charset="0"/>
            </a:endParaRP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705475" y="62484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Mainly for distributed memory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10244" name="Picture 2" descr="f03-01-97801237426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549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03-02-978012374260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3733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762000" y="3810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b="1" kern="0" dirty="0">
                <a:solidFill>
                  <a:srgbClr val="CC0101"/>
                </a:solidFill>
                <a:latin typeface="+mj-lt"/>
                <a:ea typeface="+mj-ea"/>
                <a:cs typeface="+mj-cs"/>
              </a:rPr>
              <a:t>Not targeted for shared memory machines. But can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38875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A570B8D-6F9A-4844-87CD-E240DA56780F}" type="slidenum">
              <a:rPr lang="en-US" altLang="en-US" sz="1000">
                <a:latin typeface="Arial" charset="0"/>
              </a:rPr>
              <a:pPr/>
              <a:t>30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745287" cy="760412"/>
          </a:xfrm>
        </p:spPr>
        <p:txBody>
          <a:bodyPr/>
          <a:lstStyle/>
          <a:p>
            <a:r>
              <a:rPr lang="en-US" altLang="en-US"/>
              <a:t>MPI Example:  Simple send/recive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112838"/>
            <a:ext cx="7772400" cy="512603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#include “mpi.h”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#include &lt;stdio.h&gt;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int main( int argc, char *argv[])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{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int rank, buf;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MPI_Status status;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MPI_Init(&amp;argv, &amp;argc);   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MPI_Comm_rank( MPI_COMM_WORLD, &amp;rank 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/* Process 0 sends and Process 1 receives */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if (rank == 0) {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buf = 123456;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MPI_Send( &amp;buf, 1, MPI_INT, 1, 0, MPI_COMM_WORLD);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}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else if (rank == 1) {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MPI_Recv( &amp;buf, 1, MPI_INT, 0, 0, MPI_COMM_WORLD, 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          &amp;status 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printf( “Received %d\n”, buf 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}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MPI_Finalize();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return 0;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en-US" sz="280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5627688" y="6391275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  <p:grpSp>
        <p:nvGrpSpPr>
          <p:cNvPr id="36870" name="Group 12"/>
          <p:cNvGrpSpPr>
            <a:grpSpLocks/>
          </p:cNvGrpSpPr>
          <p:nvPr/>
        </p:nvGrpSpPr>
        <p:grpSpPr bwMode="auto">
          <a:xfrm>
            <a:off x="4495800" y="5257800"/>
            <a:ext cx="3810000" cy="1066800"/>
            <a:chOff x="4495800" y="5257800"/>
            <a:chExt cx="3810000" cy="1066800"/>
          </a:xfrm>
        </p:grpSpPr>
        <p:sp>
          <p:nvSpPr>
            <p:cNvPr id="36872" name="Oval 6"/>
            <p:cNvSpPr>
              <a:spLocks noChangeArrowheads="1"/>
            </p:cNvSpPr>
            <p:nvPr/>
          </p:nvSpPr>
          <p:spPr bwMode="auto">
            <a:xfrm>
              <a:off x="4495800" y="5334000"/>
              <a:ext cx="1143000" cy="990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/>
                <a:t>Proc 0</a:t>
              </a:r>
            </a:p>
          </p:txBody>
        </p:sp>
        <p:sp>
          <p:nvSpPr>
            <p:cNvPr id="36873" name="Oval 7"/>
            <p:cNvSpPr>
              <a:spLocks noChangeArrowheads="1"/>
            </p:cNvSpPr>
            <p:nvPr/>
          </p:nvSpPr>
          <p:spPr bwMode="auto">
            <a:xfrm>
              <a:off x="7239000" y="5410200"/>
              <a:ext cx="10668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/>
                <a:t>Proc 1</a:t>
              </a:r>
            </a:p>
          </p:txBody>
        </p:sp>
        <p:cxnSp>
          <p:nvCxnSpPr>
            <p:cNvPr id="36874" name="Straight Arrow Connector 10"/>
            <p:cNvCxnSpPr>
              <a:cxnSpLocks noChangeShapeType="1"/>
            </p:cNvCxnSpPr>
            <p:nvPr/>
          </p:nvCxnSpPr>
          <p:spPr bwMode="auto">
            <a:xfrm>
              <a:off x="5715000" y="58674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5" name="TextBox 11"/>
            <p:cNvSpPr txBox="1">
              <a:spLocks noChangeArrowheads="1"/>
            </p:cNvSpPr>
            <p:nvPr/>
          </p:nvSpPr>
          <p:spPr bwMode="auto">
            <a:xfrm>
              <a:off x="5562600" y="5257800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/>
                <a:t>123456</a:t>
              </a:r>
            </a:p>
          </p:txBody>
        </p:sp>
      </p:grp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990600" y="3124200"/>
            <a:ext cx="7315200" cy="2057400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A6DBD73-E7FF-3F4D-845C-844839844C30}" type="slidenum">
              <a:rPr lang="en-US" altLang="en-US" sz="1000">
                <a:latin typeface="Arial" charset="0"/>
              </a:rPr>
              <a:pPr/>
              <a:t>31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821487" cy="684212"/>
          </a:xfrm>
        </p:spPr>
        <p:txBody>
          <a:bodyPr/>
          <a:lstStyle/>
          <a:p>
            <a:r>
              <a:rPr lang="en-US" altLang="en-US"/>
              <a:t>MPI Send/Receive Example with C++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847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#include “mpi.h”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#include &lt;iostream&gt;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int main( int argc, char *argv[])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{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int rank, buf;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MPI::Init(argv, argc);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rank = MPI::COMM_WORLD.Get_rank();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// Process 0 sends and Process 1 receives 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if (rank == 0) {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buf = 123456;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MPI::COMM_WORLD.Send( &amp;buf, 1, MPI::INT, 1, 0 );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}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else if (rank == 1) {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MPI::COMM_WORLD.Recv( &amp;buf, 1, MPI::INT, 0, 0 );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  std::cout &lt;&lt; “Received “ &lt;&lt; buf &lt;&lt; “\n”;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}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MPI::Finalize();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  return 0;</a:t>
            </a:r>
            <a:br>
              <a:rPr lang="en-US" altLang="en-US" sz="160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en-US" sz="160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en-US" sz="280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972175" y="62484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4495800" y="5257800"/>
            <a:ext cx="3810000" cy="1066800"/>
            <a:chOff x="4495800" y="5257800"/>
            <a:chExt cx="3810000" cy="1066800"/>
          </a:xfrm>
        </p:grpSpPr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4495800" y="5334000"/>
              <a:ext cx="1143000" cy="990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/>
                <a:t>Proc 0</a:t>
              </a:r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7239000" y="5410200"/>
              <a:ext cx="1066800" cy="914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/>
                <a:t>Proc 1</a:t>
              </a:r>
            </a:p>
          </p:txBody>
        </p:sp>
        <p:cxnSp>
          <p:nvCxnSpPr>
            <p:cNvPr id="37897" name="Straight Arrow Connector 9"/>
            <p:cNvCxnSpPr>
              <a:cxnSpLocks noChangeShapeType="1"/>
            </p:cNvCxnSpPr>
            <p:nvPr/>
          </p:nvCxnSpPr>
          <p:spPr bwMode="auto">
            <a:xfrm>
              <a:off x="5715000" y="5867400"/>
              <a:ext cx="1219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98" name="TextBox 10"/>
            <p:cNvSpPr txBox="1">
              <a:spLocks noChangeArrowheads="1"/>
            </p:cNvSpPr>
            <p:nvPr/>
          </p:nvSpPr>
          <p:spPr bwMode="auto">
            <a:xfrm>
              <a:off x="5562600" y="5257800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r>
                <a:rPr lang="en-US" altLang="en-US"/>
                <a:t>123456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MPI_Wtime()</a:t>
            </a:r>
            <a:br>
              <a:rPr lang="en-US" altLang="en-US" i="1"/>
            </a:br>
            <a:endParaRPr lang="en-US" altLang="en-US" i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Returns the current time with a double float.</a:t>
            </a:r>
          </a:p>
          <a:p>
            <a:r>
              <a:rPr lang="en-US" altLang="en-US"/>
              <a:t>To time a program segment</a:t>
            </a:r>
          </a:p>
          <a:p>
            <a:pPr lvl="1"/>
            <a:r>
              <a:rPr lang="en-US" altLang="en-US" i="1"/>
              <a:t>Start time= MPI_Wtime()</a:t>
            </a:r>
          </a:p>
          <a:p>
            <a:pPr lvl="1"/>
            <a:r>
              <a:rPr lang="en-US" altLang="en-US" i="1"/>
              <a:t>End time=MPI_Wtime()</a:t>
            </a:r>
          </a:p>
          <a:p>
            <a:pPr lvl="1"/>
            <a:r>
              <a:rPr lang="en-US" altLang="en-US"/>
              <a:t>Time spent is    </a:t>
            </a:r>
            <a:r>
              <a:rPr lang="en-US" altLang="en-US" i="1"/>
              <a:t>end_time </a:t>
            </a:r>
            <a:r>
              <a:rPr lang="en-US" altLang="en-US"/>
              <a:t>– </a:t>
            </a:r>
            <a:r>
              <a:rPr lang="en-US" altLang="en-US" i="1"/>
              <a:t>start_time.</a:t>
            </a: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using MPI_Wtime()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#include&lt;stdio.h&gt;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#include&lt;mpi.h&gt;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main(int argc, char **argv){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int size, node;           double start, end;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MPI_Init(&amp;argc, &amp;argv);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MPI_Comm_rank(MPI_COMM_WORLD, &amp;node);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MPI_Comm_size(MPI_COMM_WORLD, &amp;size);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start = MPI_Wtime();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if(node==0)  {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    printf(" Hello From Master. Time = %lf \n", MPI_Wtime() - start);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else  {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    printf("Hello From Slave #%d %lf \n", node, (MPI_Wtime() - start));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  }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  MPI_Finalize();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160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100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cademic,cartoons,children,classes,courses,education,females,geometric shapes,geometry,girls,kids,mathematics,people,persons,schools,students,trapez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8025"/>
          </a:xfrm>
        </p:spPr>
        <p:txBody>
          <a:bodyPr/>
          <a:lstStyle/>
          <a:p>
            <a:pPr>
              <a:defRPr/>
            </a:pPr>
            <a:r>
              <a:rPr lang="en-US" sz="2800" cap="none" dirty="0" smtClean="0"/>
              <a:t>MPI Example: Numerical Integration With Trapezoidal Rule</a:t>
            </a:r>
            <a:br>
              <a:rPr lang="en-US" sz="2800" cap="none" dirty="0" smtClean="0"/>
            </a:b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dirty="0" smtClean="0"/>
              <a:t> Pacheco’s book</a:t>
            </a:r>
            <a:r>
              <a:rPr lang="en-US" sz="2800" cap="none" dirty="0" smtClean="0"/>
              <a:t> p. 94-101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381000" y="2819400"/>
            <a:ext cx="6629400" cy="4038600"/>
            <a:chOff x="1524000" y="2819400"/>
            <a:chExt cx="6629400" cy="4038600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524000" y="2819400"/>
            <a:ext cx="6629400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Worksheet" r:id="rId3" imgW="6096305" imgH="4029456" progId="Excel.Sheet.8">
                    <p:embed/>
                  </p:oleObj>
                </mc:Choice>
                <mc:Fallback>
                  <p:oleObj name="Worksheet" r:id="rId3" imgW="6096305" imgH="4029456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2819400"/>
                          <a:ext cx="6629400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2" name="Rectangle 3"/>
            <p:cNvSpPr>
              <a:spLocks noChangeArrowheads="1"/>
            </p:cNvSpPr>
            <p:nvPr/>
          </p:nvSpPr>
          <p:spPr bwMode="auto">
            <a:xfrm>
              <a:off x="1981200" y="3657600"/>
              <a:ext cx="990600" cy="2743200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Rectangle 4"/>
            <p:cNvSpPr>
              <a:spLocks noChangeArrowheads="1"/>
            </p:cNvSpPr>
            <p:nvPr/>
          </p:nvSpPr>
          <p:spPr bwMode="auto">
            <a:xfrm>
              <a:off x="4953000" y="4191000"/>
              <a:ext cx="990600" cy="2209800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" name="Rectangle 5"/>
            <p:cNvSpPr>
              <a:spLocks noChangeArrowheads="1"/>
            </p:cNvSpPr>
            <p:nvPr/>
          </p:nvSpPr>
          <p:spPr bwMode="auto">
            <a:xfrm>
              <a:off x="5943600" y="5029200"/>
              <a:ext cx="914400" cy="1371600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" name="Rectangle 6"/>
            <p:cNvSpPr>
              <a:spLocks noChangeArrowheads="1"/>
            </p:cNvSpPr>
            <p:nvPr/>
          </p:nvSpPr>
          <p:spPr bwMode="auto">
            <a:xfrm>
              <a:off x="6858000" y="5867400"/>
              <a:ext cx="990600" cy="533400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Rectangle 7"/>
            <p:cNvSpPr>
              <a:spLocks noChangeArrowheads="1"/>
            </p:cNvSpPr>
            <p:nvPr/>
          </p:nvSpPr>
          <p:spPr bwMode="auto">
            <a:xfrm>
              <a:off x="3962400" y="4191000"/>
              <a:ext cx="990600" cy="2209800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7" name="Rectangle 8"/>
            <p:cNvSpPr>
              <a:spLocks noChangeArrowheads="1"/>
            </p:cNvSpPr>
            <p:nvPr/>
          </p:nvSpPr>
          <p:spPr bwMode="auto">
            <a:xfrm>
              <a:off x="2971800" y="4495800"/>
              <a:ext cx="990600" cy="1905000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609600" y="381000"/>
            <a:ext cx="7772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Approximation of Numerical Integration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14400" y="1219200"/>
            <a:ext cx="6629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Two ideas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  <a:defRPr/>
            </a:pPr>
            <a:r>
              <a:rPr lang="en-US" dirty="0"/>
              <a:t>Use a simple function to approximate the integral area.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  <a:defRPr/>
            </a:pPr>
            <a:r>
              <a:rPr lang="en-US" dirty="0"/>
              <a:t>Divide an integral into small segments</a:t>
            </a:r>
          </a:p>
        </p:txBody>
      </p:sp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6542088" y="1143000"/>
            <a:ext cx="2601912" cy="2466975"/>
            <a:chOff x="6019800" y="1852246"/>
            <a:chExt cx="2601798" cy="2466311"/>
          </a:xfrm>
        </p:grpSpPr>
        <p:sp>
          <p:nvSpPr>
            <p:cNvPr id="1031" name="Freeform 2" descr="Dark upward diagonal"/>
            <p:cNvSpPr>
              <a:spLocks/>
            </p:cNvSpPr>
            <p:nvPr/>
          </p:nvSpPr>
          <p:spPr bwMode="auto">
            <a:xfrm>
              <a:off x="6274324" y="1907931"/>
              <a:ext cx="2205872" cy="2004646"/>
            </a:xfrm>
            <a:custGeom>
              <a:avLst/>
              <a:gdLst>
                <a:gd name="T0" fmla="*/ 0 w 3696"/>
                <a:gd name="T1" fmla="*/ 2147483647 h 1728"/>
                <a:gd name="T2" fmla="*/ 0 w 3696"/>
                <a:gd name="T3" fmla="*/ 2147483647 h 1728"/>
                <a:gd name="T4" fmla="*/ 2147483647 w 3696"/>
                <a:gd name="T5" fmla="*/ 0 h 1728"/>
                <a:gd name="T6" fmla="*/ 2147483647 w 3696"/>
                <a:gd name="T7" fmla="*/ 2147483647 h 1728"/>
                <a:gd name="T8" fmla="*/ 0 w 3696"/>
                <a:gd name="T9" fmla="*/ 2147483647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6"/>
                <a:gd name="T16" fmla="*/ 0 h 1728"/>
                <a:gd name="T17" fmla="*/ 3696 w 3696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6" h="1728">
                  <a:moveTo>
                    <a:pt x="0" y="1728"/>
                  </a:moveTo>
                  <a:lnTo>
                    <a:pt x="0" y="1200"/>
                  </a:lnTo>
                  <a:lnTo>
                    <a:pt x="3696" y="0"/>
                  </a:lnTo>
                  <a:lnTo>
                    <a:pt x="3696" y="1728"/>
                  </a:lnTo>
                  <a:lnTo>
                    <a:pt x="0" y="1728"/>
                  </a:lnTo>
                  <a:close/>
                </a:path>
              </a:pathLst>
            </a:custGeom>
            <a:pattFill prst="dkUpDiag">
              <a:fgClr>
                <a:srgbClr val="33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6"/>
            <p:cNvSpPr>
              <a:spLocks noChangeShapeType="1"/>
            </p:cNvSpPr>
            <p:nvPr/>
          </p:nvSpPr>
          <p:spPr bwMode="auto">
            <a:xfrm>
              <a:off x="6019800" y="3912577"/>
              <a:ext cx="26017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7"/>
            <p:cNvSpPr>
              <a:spLocks noChangeShapeType="1"/>
            </p:cNvSpPr>
            <p:nvPr/>
          </p:nvSpPr>
          <p:spPr bwMode="auto">
            <a:xfrm flipV="1">
              <a:off x="6019800" y="1904999"/>
              <a:ext cx="0" cy="20075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8"/>
            <p:cNvSpPr>
              <a:spLocks/>
            </p:cNvSpPr>
            <p:nvPr/>
          </p:nvSpPr>
          <p:spPr bwMode="auto">
            <a:xfrm>
              <a:off x="6274324" y="1907931"/>
              <a:ext cx="2205872" cy="1392115"/>
            </a:xfrm>
            <a:custGeom>
              <a:avLst/>
              <a:gdLst>
                <a:gd name="T0" fmla="*/ 0 w 3648"/>
                <a:gd name="T1" fmla="*/ 2147483647 h 1104"/>
                <a:gd name="T2" fmla="*/ 2147483647 w 3648"/>
                <a:gd name="T3" fmla="*/ 2147483647 h 1104"/>
                <a:gd name="T4" fmla="*/ 2147483647 w 3648"/>
                <a:gd name="T5" fmla="*/ 2147483647 h 1104"/>
                <a:gd name="T6" fmla="*/ 2147483647 w 3648"/>
                <a:gd name="T7" fmla="*/ 2147483647 h 1104"/>
                <a:gd name="T8" fmla="*/ 2147483647 w 3648"/>
                <a:gd name="T9" fmla="*/ 2147483647 h 1104"/>
                <a:gd name="T10" fmla="*/ 2147483647 w 3648"/>
                <a:gd name="T11" fmla="*/ 2147483647 h 1104"/>
                <a:gd name="T12" fmla="*/ 2147483647 w 3648"/>
                <a:gd name="T13" fmla="*/ 2147483647 h 1104"/>
                <a:gd name="T14" fmla="*/ 2147483647 w 3648"/>
                <a:gd name="T15" fmla="*/ 2147483647 h 1104"/>
                <a:gd name="T16" fmla="*/ 2147483647 w 3648"/>
                <a:gd name="T17" fmla="*/ 2147483647 h 1104"/>
                <a:gd name="T18" fmla="*/ 2147483647 w 3648"/>
                <a:gd name="T19" fmla="*/ 0 h 1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48"/>
                <a:gd name="T31" fmla="*/ 0 h 1104"/>
                <a:gd name="T32" fmla="*/ 3648 w 3648"/>
                <a:gd name="T33" fmla="*/ 1104 h 1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48" h="1104">
                  <a:moveTo>
                    <a:pt x="0" y="1104"/>
                  </a:moveTo>
                  <a:cubicBezTo>
                    <a:pt x="104" y="908"/>
                    <a:pt x="208" y="712"/>
                    <a:pt x="336" y="576"/>
                  </a:cubicBezTo>
                  <a:cubicBezTo>
                    <a:pt x="464" y="440"/>
                    <a:pt x="624" y="360"/>
                    <a:pt x="768" y="288"/>
                  </a:cubicBezTo>
                  <a:cubicBezTo>
                    <a:pt x="912" y="216"/>
                    <a:pt x="1064" y="168"/>
                    <a:pt x="1200" y="144"/>
                  </a:cubicBezTo>
                  <a:cubicBezTo>
                    <a:pt x="1336" y="120"/>
                    <a:pt x="1448" y="120"/>
                    <a:pt x="1584" y="144"/>
                  </a:cubicBezTo>
                  <a:cubicBezTo>
                    <a:pt x="1720" y="168"/>
                    <a:pt x="1856" y="232"/>
                    <a:pt x="2016" y="288"/>
                  </a:cubicBezTo>
                  <a:cubicBezTo>
                    <a:pt x="2176" y="344"/>
                    <a:pt x="2360" y="464"/>
                    <a:pt x="2544" y="480"/>
                  </a:cubicBezTo>
                  <a:cubicBezTo>
                    <a:pt x="2728" y="496"/>
                    <a:pt x="2968" y="432"/>
                    <a:pt x="3120" y="384"/>
                  </a:cubicBezTo>
                  <a:cubicBezTo>
                    <a:pt x="3272" y="336"/>
                    <a:pt x="3368" y="256"/>
                    <a:pt x="3456" y="192"/>
                  </a:cubicBezTo>
                  <a:cubicBezTo>
                    <a:pt x="3544" y="128"/>
                    <a:pt x="3596" y="64"/>
                    <a:pt x="3648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9"/>
            <p:cNvSpPr>
              <a:spLocks noChangeShapeType="1"/>
            </p:cNvSpPr>
            <p:nvPr/>
          </p:nvSpPr>
          <p:spPr bwMode="auto">
            <a:xfrm>
              <a:off x="6274324" y="3300046"/>
              <a:ext cx="0" cy="6125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10"/>
            <p:cNvSpPr>
              <a:spLocks noChangeShapeType="1"/>
            </p:cNvSpPr>
            <p:nvPr/>
          </p:nvSpPr>
          <p:spPr bwMode="auto">
            <a:xfrm flipV="1">
              <a:off x="8480196" y="1907931"/>
              <a:ext cx="0" cy="20046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1"/>
            <p:cNvSpPr>
              <a:spLocks noChangeArrowheads="1"/>
            </p:cNvSpPr>
            <p:nvPr/>
          </p:nvSpPr>
          <p:spPr bwMode="auto">
            <a:xfrm>
              <a:off x="6246043" y="3244362"/>
              <a:ext cx="56561" cy="11136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" name="Text Box 12"/>
            <p:cNvSpPr txBox="1">
              <a:spLocks noChangeArrowheads="1"/>
            </p:cNvSpPr>
            <p:nvPr/>
          </p:nvSpPr>
          <p:spPr bwMode="auto">
            <a:xfrm>
              <a:off x="6161202" y="3856892"/>
              <a:ext cx="1979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 baseline="-25000"/>
                <a:t>0</a:t>
              </a:r>
              <a:endParaRPr lang="en-US" altLang="en-US"/>
            </a:p>
          </p:txBody>
        </p:sp>
        <p:sp>
          <p:nvSpPr>
            <p:cNvPr id="1039" name="Text Box 13"/>
            <p:cNvSpPr txBox="1">
              <a:spLocks noChangeArrowheads="1"/>
            </p:cNvSpPr>
            <p:nvPr/>
          </p:nvSpPr>
          <p:spPr bwMode="auto">
            <a:xfrm>
              <a:off x="8395355" y="3856892"/>
              <a:ext cx="197963" cy="33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1</a:t>
              </a:r>
              <a:endParaRPr lang="en-US" altLang="en-US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V="1">
              <a:off x="6302604" y="1907931"/>
              <a:ext cx="2177592" cy="139211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8451915" y="1852246"/>
              <a:ext cx="56561" cy="11136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6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Trapezoid Rule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066800"/>
            <a:ext cx="7772400" cy="4114800"/>
          </a:xfrm>
        </p:spPr>
        <p:txBody>
          <a:bodyPr/>
          <a:lstStyle/>
          <a:p>
            <a:r>
              <a:rPr lang="en-US" altLang="en-US">
                <a:solidFill>
                  <a:srgbClr val="000099"/>
                </a:solidFill>
              </a:rPr>
              <a:t>Straight-line approximation</a:t>
            </a:r>
            <a:endParaRPr lang="en-US" alt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24000" y="1600200"/>
          <a:ext cx="695642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3009600" imgH="838080" progId="Equation.DSMT4">
                  <p:embed/>
                </p:oleObj>
              </mc:Choice>
              <mc:Fallback>
                <p:oleObj name="Equation" r:id="rId3" imgW="30096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956425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Group 18"/>
          <p:cNvGrpSpPr>
            <a:grpSpLocks/>
          </p:cNvGrpSpPr>
          <p:nvPr/>
        </p:nvGrpSpPr>
        <p:grpSpPr bwMode="auto">
          <a:xfrm>
            <a:off x="1600200" y="2590800"/>
            <a:ext cx="7391400" cy="3962400"/>
            <a:chOff x="1600200" y="2590800"/>
            <a:chExt cx="7391400" cy="3962400"/>
          </a:xfrm>
        </p:grpSpPr>
        <p:sp>
          <p:nvSpPr>
            <p:cNvPr id="2054" name="Freeform 2" descr="Dark upward diagonal"/>
            <p:cNvSpPr>
              <a:spLocks/>
            </p:cNvSpPr>
            <p:nvPr/>
          </p:nvSpPr>
          <p:spPr bwMode="auto">
            <a:xfrm>
              <a:off x="2286000" y="3429000"/>
              <a:ext cx="5943600" cy="2743200"/>
            </a:xfrm>
            <a:custGeom>
              <a:avLst/>
              <a:gdLst>
                <a:gd name="T0" fmla="*/ 0 w 3696"/>
                <a:gd name="T1" fmla="*/ 2147483647 h 1728"/>
                <a:gd name="T2" fmla="*/ 0 w 3696"/>
                <a:gd name="T3" fmla="*/ 2147483647 h 1728"/>
                <a:gd name="T4" fmla="*/ 2147483647 w 3696"/>
                <a:gd name="T5" fmla="*/ 0 h 1728"/>
                <a:gd name="T6" fmla="*/ 2147483647 w 3696"/>
                <a:gd name="T7" fmla="*/ 2147483647 h 1728"/>
                <a:gd name="T8" fmla="*/ 0 w 3696"/>
                <a:gd name="T9" fmla="*/ 2147483647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6"/>
                <a:gd name="T16" fmla="*/ 0 h 1728"/>
                <a:gd name="T17" fmla="*/ 3696 w 3696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6" h="1728">
                  <a:moveTo>
                    <a:pt x="0" y="1728"/>
                  </a:moveTo>
                  <a:lnTo>
                    <a:pt x="0" y="1200"/>
                  </a:lnTo>
                  <a:lnTo>
                    <a:pt x="3696" y="0"/>
                  </a:lnTo>
                  <a:lnTo>
                    <a:pt x="3696" y="1728"/>
                  </a:lnTo>
                  <a:lnTo>
                    <a:pt x="0" y="1728"/>
                  </a:lnTo>
                  <a:close/>
                </a:path>
              </a:pathLst>
            </a:custGeom>
            <a:pattFill prst="dkUpDiag">
              <a:fgClr>
                <a:srgbClr val="3366FF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Line 6"/>
            <p:cNvSpPr>
              <a:spLocks noChangeShapeType="1"/>
            </p:cNvSpPr>
            <p:nvPr/>
          </p:nvSpPr>
          <p:spPr bwMode="auto">
            <a:xfrm>
              <a:off x="1600200" y="6172200"/>
              <a:ext cx="7010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Line 7"/>
            <p:cNvSpPr>
              <a:spLocks noChangeShapeType="1"/>
            </p:cNvSpPr>
            <p:nvPr/>
          </p:nvSpPr>
          <p:spPr bwMode="auto">
            <a:xfrm flipV="1">
              <a:off x="1600200" y="2590800"/>
              <a:ext cx="0" cy="3581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Freeform 8"/>
            <p:cNvSpPr>
              <a:spLocks/>
            </p:cNvSpPr>
            <p:nvPr/>
          </p:nvSpPr>
          <p:spPr bwMode="auto">
            <a:xfrm>
              <a:off x="2286000" y="3429000"/>
              <a:ext cx="5943600" cy="1905000"/>
            </a:xfrm>
            <a:custGeom>
              <a:avLst/>
              <a:gdLst>
                <a:gd name="T0" fmla="*/ 0 w 3648"/>
                <a:gd name="T1" fmla="*/ 2147483647 h 1104"/>
                <a:gd name="T2" fmla="*/ 2147483647 w 3648"/>
                <a:gd name="T3" fmla="*/ 2147483647 h 1104"/>
                <a:gd name="T4" fmla="*/ 2147483647 w 3648"/>
                <a:gd name="T5" fmla="*/ 2147483647 h 1104"/>
                <a:gd name="T6" fmla="*/ 2147483647 w 3648"/>
                <a:gd name="T7" fmla="*/ 2147483647 h 1104"/>
                <a:gd name="T8" fmla="*/ 2147483647 w 3648"/>
                <a:gd name="T9" fmla="*/ 2147483647 h 1104"/>
                <a:gd name="T10" fmla="*/ 2147483647 w 3648"/>
                <a:gd name="T11" fmla="*/ 2147483647 h 1104"/>
                <a:gd name="T12" fmla="*/ 2147483647 w 3648"/>
                <a:gd name="T13" fmla="*/ 2147483647 h 1104"/>
                <a:gd name="T14" fmla="*/ 2147483647 w 3648"/>
                <a:gd name="T15" fmla="*/ 2147483647 h 1104"/>
                <a:gd name="T16" fmla="*/ 2147483647 w 3648"/>
                <a:gd name="T17" fmla="*/ 2147483647 h 1104"/>
                <a:gd name="T18" fmla="*/ 2147483647 w 3648"/>
                <a:gd name="T19" fmla="*/ 0 h 1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48"/>
                <a:gd name="T31" fmla="*/ 0 h 1104"/>
                <a:gd name="T32" fmla="*/ 3648 w 3648"/>
                <a:gd name="T33" fmla="*/ 1104 h 1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48" h="1104">
                  <a:moveTo>
                    <a:pt x="0" y="1104"/>
                  </a:moveTo>
                  <a:cubicBezTo>
                    <a:pt x="104" y="908"/>
                    <a:pt x="208" y="712"/>
                    <a:pt x="336" y="576"/>
                  </a:cubicBezTo>
                  <a:cubicBezTo>
                    <a:pt x="464" y="440"/>
                    <a:pt x="624" y="360"/>
                    <a:pt x="768" y="288"/>
                  </a:cubicBezTo>
                  <a:cubicBezTo>
                    <a:pt x="912" y="216"/>
                    <a:pt x="1064" y="168"/>
                    <a:pt x="1200" y="144"/>
                  </a:cubicBezTo>
                  <a:cubicBezTo>
                    <a:pt x="1336" y="120"/>
                    <a:pt x="1448" y="120"/>
                    <a:pt x="1584" y="144"/>
                  </a:cubicBezTo>
                  <a:cubicBezTo>
                    <a:pt x="1720" y="168"/>
                    <a:pt x="1856" y="232"/>
                    <a:pt x="2016" y="288"/>
                  </a:cubicBezTo>
                  <a:cubicBezTo>
                    <a:pt x="2176" y="344"/>
                    <a:pt x="2360" y="464"/>
                    <a:pt x="2544" y="480"/>
                  </a:cubicBezTo>
                  <a:cubicBezTo>
                    <a:pt x="2728" y="496"/>
                    <a:pt x="2968" y="432"/>
                    <a:pt x="3120" y="384"/>
                  </a:cubicBezTo>
                  <a:cubicBezTo>
                    <a:pt x="3272" y="336"/>
                    <a:pt x="3368" y="256"/>
                    <a:pt x="3456" y="192"/>
                  </a:cubicBezTo>
                  <a:cubicBezTo>
                    <a:pt x="3544" y="128"/>
                    <a:pt x="3596" y="64"/>
                    <a:pt x="3648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9"/>
            <p:cNvSpPr>
              <a:spLocks noChangeShapeType="1"/>
            </p:cNvSpPr>
            <p:nvPr/>
          </p:nvSpPr>
          <p:spPr bwMode="auto">
            <a:xfrm>
              <a:off x="2286000" y="53340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Line 10"/>
            <p:cNvSpPr>
              <a:spLocks noChangeShapeType="1"/>
            </p:cNvSpPr>
            <p:nvPr/>
          </p:nvSpPr>
          <p:spPr bwMode="auto">
            <a:xfrm flipV="1">
              <a:off x="8229600" y="3429000"/>
              <a:ext cx="0" cy="274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Oval 11"/>
            <p:cNvSpPr>
              <a:spLocks noChangeArrowheads="1"/>
            </p:cNvSpPr>
            <p:nvPr/>
          </p:nvSpPr>
          <p:spPr bwMode="auto">
            <a:xfrm>
              <a:off x="2209800" y="5257800"/>
              <a:ext cx="152400" cy="15240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1" name="Text Box 12"/>
            <p:cNvSpPr txBox="1">
              <a:spLocks noChangeArrowheads="1"/>
            </p:cNvSpPr>
            <p:nvPr/>
          </p:nvSpPr>
          <p:spPr bwMode="auto">
            <a:xfrm>
              <a:off x="19812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0</a:t>
              </a:r>
              <a:endParaRPr lang="en-US" altLang="en-US"/>
            </a:p>
          </p:txBody>
        </p:sp>
        <p:sp>
          <p:nvSpPr>
            <p:cNvPr id="2062" name="Text Box 13"/>
            <p:cNvSpPr txBox="1">
              <a:spLocks noChangeArrowheads="1"/>
            </p:cNvSpPr>
            <p:nvPr/>
          </p:nvSpPr>
          <p:spPr bwMode="auto">
            <a:xfrm>
              <a:off x="80010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1</a:t>
              </a:r>
              <a:endParaRPr lang="en-US" altLang="en-US"/>
            </a:p>
          </p:txBody>
        </p:sp>
        <p:sp>
          <p:nvSpPr>
            <p:cNvPr id="2063" name="Text Box 14"/>
            <p:cNvSpPr txBox="1">
              <a:spLocks noChangeArrowheads="1"/>
            </p:cNvSpPr>
            <p:nvPr/>
          </p:nvSpPr>
          <p:spPr bwMode="auto">
            <a:xfrm>
              <a:off x="8686800" y="6019800"/>
              <a:ext cx="304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x</a:t>
              </a:r>
              <a:endParaRPr lang="en-US" altLang="en-US"/>
            </a:p>
          </p:txBody>
        </p:sp>
        <p:sp>
          <p:nvSpPr>
            <p:cNvPr id="2064" name="Text Box 15"/>
            <p:cNvSpPr txBox="1">
              <a:spLocks noChangeArrowheads="1"/>
            </p:cNvSpPr>
            <p:nvPr/>
          </p:nvSpPr>
          <p:spPr bwMode="auto">
            <a:xfrm>
              <a:off x="4114800" y="35814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f(x)</a:t>
              </a:r>
              <a:endParaRPr lang="en-US" altLang="en-US" i="1"/>
            </a:p>
          </p:txBody>
        </p:sp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 flipV="1">
              <a:off x="2362200" y="3429000"/>
              <a:ext cx="5867400" cy="190500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Oval 17"/>
            <p:cNvSpPr>
              <a:spLocks noChangeArrowheads="1"/>
            </p:cNvSpPr>
            <p:nvPr/>
          </p:nvSpPr>
          <p:spPr bwMode="auto">
            <a:xfrm>
              <a:off x="8153400" y="3352800"/>
              <a:ext cx="152400" cy="15240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7" name="Text Box 18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3366FF"/>
                  </a:solidFill>
                </a:rPr>
                <a:t>L(x)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5334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Composite Trapezoid Rule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62000" y="1143000"/>
          <a:ext cx="78486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4038480" imgH="1168200" progId="Equation.3">
                  <p:embed/>
                </p:oleObj>
              </mc:Choice>
              <mc:Fallback>
                <p:oleObj name="Equation" r:id="rId3" imgW="4038480" imgH="1168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8486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37"/>
          <p:cNvGrpSpPr>
            <a:grpSpLocks/>
          </p:cNvGrpSpPr>
          <p:nvPr/>
        </p:nvGrpSpPr>
        <p:grpSpPr bwMode="auto">
          <a:xfrm>
            <a:off x="152400" y="3352800"/>
            <a:ext cx="8839200" cy="3200400"/>
            <a:chOff x="152400" y="3352800"/>
            <a:chExt cx="8839200" cy="3200400"/>
          </a:xfrm>
        </p:grpSpPr>
        <p:sp>
          <p:nvSpPr>
            <p:cNvPr id="3078" name="Text Box 13"/>
            <p:cNvSpPr txBox="1">
              <a:spLocks noChangeArrowheads="1"/>
            </p:cNvSpPr>
            <p:nvPr/>
          </p:nvSpPr>
          <p:spPr bwMode="auto">
            <a:xfrm>
              <a:off x="19812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0</a:t>
              </a:r>
              <a:endParaRPr lang="en-US" altLang="en-US"/>
            </a:p>
          </p:txBody>
        </p:sp>
        <p:sp>
          <p:nvSpPr>
            <p:cNvPr id="3079" name="Text Box 14"/>
            <p:cNvSpPr txBox="1">
              <a:spLocks noChangeArrowheads="1"/>
            </p:cNvSpPr>
            <p:nvPr/>
          </p:nvSpPr>
          <p:spPr bwMode="auto">
            <a:xfrm>
              <a:off x="35052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1</a:t>
              </a:r>
              <a:endParaRPr lang="en-US" altLang="en-US"/>
            </a:p>
          </p:txBody>
        </p:sp>
        <p:sp>
          <p:nvSpPr>
            <p:cNvPr id="3080" name="Text Box 18"/>
            <p:cNvSpPr txBox="1">
              <a:spLocks noChangeArrowheads="1"/>
            </p:cNvSpPr>
            <p:nvPr/>
          </p:nvSpPr>
          <p:spPr bwMode="auto">
            <a:xfrm>
              <a:off x="51816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2</a:t>
              </a:r>
              <a:endParaRPr lang="en-US" altLang="en-US"/>
            </a:p>
          </p:txBody>
        </p:sp>
        <p:sp>
          <p:nvSpPr>
            <p:cNvPr id="3081" name="Text Box 19"/>
            <p:cNvSpPr txBox="1">
              <a:spLocks noChangeArrowheads="1"/>
            </p:cNvSpPr>
            <p:nvPr/>
          </p:nvSpPr>
          <p:spPr bwMode="auto">
            <a:xfrm>
              <a:off x="28956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3082" name="Text Box 20"/>
            <p:cNvSpPr txBox="1">
              <a:spLocks noChangeArrowheads="1"/>
            </p:cNvSpPr>
            <p:nvPr/>
          </p:nvSpPr>
          <p:spPr bwMode="auto">
            <a:xfrm>
              <a:off x="58674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3083" name="Text Box 22"/>
            <p:cNvSpPr txBox="1">
              <a:spLocks noChangeArrowheads="1"/>
            </p:cNvSpPr>
            <p:nvPr/>
          </p:nvSpPr>
          <p:spPr bwMode="auto">
            <a:xfrm>
              <a:off x="65532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3</a:t>
              </a:r>
              <a:endParaRPr lang="en-US" altLang="en-US" i="1"/>
            </a:p>
          </p:txBody>
        </p:sp>
        <p:sp>
          <p:nvSpPr>
            <p:cNvPr id="3084" name="Text Box 23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3085" name="Text Box 25"/>
            <p:cNvSpPr txBox="1">
              <a:spLocks noChangeArrowheads="1"/>
            </p:cNvSpPr>
            <p:nvPr/>
          </p:nvSpPr>
          <p:spPr bwMode="auto">
            <a:xfrm>
              <a:off x="72390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086" name="Text Box 26"/>
            <p:cNvSpPr txBox="1">
              <a:spLocks noChangeArrowheads="1"/>
            </p:cNvSpPr>
            <p:nvPr/>
          </p:nvSpPr>
          <p:spPr bwMode="auto">
            <a:xfrm>
              <a:off x="80010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4</a:t>
              </a:r>
              <a:endParaRPr lang="en-US" altLang="en-US"/>
            </a:p>
          </p:txBody>
        </p:sp>
        <p:grpSp>
          <p:nvGrpSpPr>
            <p:cNvPr id="3087" name="Group 36"/>
            <p:cNvGrpSpPr>
              <a:grpSpLocks/>
            </p:cNvGrpSpPr>
            <p:nvPr/>
          </p:nvGrpSpPr>
          <p:grpSpPr bwMode="auto">
            <a:xfrm>
              <a:off x="152400" y="3352800"/>
              <a:ext cx="8839200" cy="3124200"/>
              <a:chOff x="152400" y="3352800"/>
              <a:chExt cx="8839200" cy="3124200"/>
            </a:xfrm>
          </p:grpSpPr>
          <p:sp>
            <p:nvSpPr>
              <p:cNvPr id="3088" name="Freeform 2" descr="Dark downward diagonal"/>
              <p:cNvSpPr>
                <a:spLocks/>
              </p:cNvSpPr>
              <p:nvPr/>
            </p:nvSpPr>
            <p:spPr bwMode="auto">
              <a:xfrm>
                <a:off x="2286000" y="3810000"/>
                <a:ext cx="1524000" cy="2362200"/>
              </a:xfrm>
              <a:custGeom>
                <a:avLst/>
                <a:gdLst>
                  <a:gd name="T0" fmla="*/ 0 w 960"/>
                  <a:gd name="T1" fmla="*/ 2147483647 h 1488"/>
                  <a:gd name="T2" fmla="*/ 0 w 960"/>
                  <a:gd name="T3" fmla="*/ 2147483647 h 1488"/>
                  <a:gd name="T4" fmla="*/ 2147483647 w 960"/>
                  <a:gd name="T5" fmla="*/ 0 h 1488"/>
                  <a:gd name="T6" fmla="*/ 2147483647 w 960"/>
                  <a:gd name="T7" fmla="*/ 2147483647 h 1488"/>
                  <a:gd name="T8" fmla="*/ 0 w 960"/>
                  <a:gd name="T9" fmla="*/ 2147483647 h 1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1488"/>
                  <a:gd name="T17" fmla="*/ 960 w 960"/>
                  <a:gd name="T18" fmla="*/ 1488 h 1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1488">
                    <a:moveTo>
                      <a:pt x="0" y="1488"/>
                    </a:moveTo>
                    <a:lnTo>
                      <a:pt x="0" y="960"/>
                    </a:lnTo>
                    <a:lnTo>
                      <a:pt x="960" y="0"/>
                    </a:lnTo>
                    <a:lnTo>
                      <a:pt x="960" y="1488"/>
                    </a:lnTo>
                    <a:lnTo>
                      <a:pt x="0" y="1488"/>
                    </a:lnTo>
                    <a:close/>
                  </a:path>
                </a:pathLst>
              </a:custGeom>
              <a:pattFill prst="dkDn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3" descr="Dark upward diagonal"/>
              <p:cNvSpPr>
                <a:spLocks/>
              </p:cNvSpPr>
              <p:nvPr/>
            </p:nvSpPr>
            <p:spPr bwMode="auto">
              <a:xfrm>
                <a:off x="3810000" y="3810000"/>
                <a:ext cx="1600200" cy="2362200"/>
              </a:xfrm>
              <a:custGeom>
                <a:avLst/>
                <a:gdLst>
                  <a:gd name="T0" fmla="*/ 0 w 1008"/>
                  <a:gd name="T1" fmla="*/ 2147483647 h 1488"/>
                  <a:gd name="T2" fmla="*/ 0 w 1008"/>
                  <a:gd name="T3" fmla="*/ 0 h 1488"/>
                  <a:gd name="T4" fmla="*/ 2147483647 w 1008"/>
                  <a:gd name="T5" fmla="*/ 2147483647 h 1488"/>
                  <a:gd name="T6" fmla="*/ 2147483647 w 1008"/>
                  <a:gd name="T7" fmla="*/ 2147483647 h 1488"/>
                  <a:gd name="T8" fmla="*/ 0 w 1008"/>
                  <a:gd name="T9" fmla="*/ 2147483647 h 1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8"/>
                  <a:gd name="T16" fmla="*/ 0 h 1488"/>
                  <a:gd name="T17" fmla="*/ 1008 w 1008"/>
                  <a:gd name="T18" fmla="*/ 1488 h 1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8" h="1488">
                    <a:moveTo>
                      <a:pt x="0" y="1488"/>
                    </a:moveTo>
                    <a:lnTo>
                      <a:pt x="0" y="0"/>
                    </a:lnTo>
                    <a:lnTo>
                      <a:pt x="1008" y="48"/>
                    </a:lnTo>
                    <a:lnTo>
                      <a:pt x="1008" y="1488"/>
                    </a:lnTo>
                    <a:lnTo>
                      <a:pt x="0" y="1488"/>
                    </a:lnTo>
                    <a:close/>
                  </a:path>
                </a:pathLst>
              </a:custGeom>
              <a:pattFill prst="dkUp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4" descr="Dark downward diagonal"/>
              <p:cNvSpPr>
                <a:spLocks/>
              </p:cNvSpPr>
              <p:nvPr/>
            </p:nvSpPr>
            <p:spPr bwMode="auto">
              <a:xfrm>
                <a:off x="5410200" y="3886200"/>
                <a:ext cx="1447800" cy="2286000"/>
              </a:xfrm>
              <a:custGeom>
                <a:avLst/>
                <a:gdLst>
                  <a:gd name="T0" fmla="*/ 0 w 912"/>
                  <a:gd name="T1" fmla="*/ 2147483647 h 1440"/>
                  <a:gd name="T2" fmla="*/ 0 w 912"/>
                  <a:gd name="T3" fmla="*/ 0 h 1440"/>
                  <a:gd name="T4" fmla="*/ 2147483647 w 912"/>
                  <a:gd name="T5" fmla="*/ 2147483647 h 1440"/>
                  <a:gd name="T6" fmla="*/ 2147483647 w 912"/>
                  <a:gd name="T7" fmla="*/ 2147483647 h 1440"/>
                  <a:gd name="T8" fmla="*/ 0 w 912"/>
                  <a:gd name="T9" fmla="*/ 2147483647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1440"/>
                  <a:gd name="T17" fmla="*/ 912 w 912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1440">
                    <a:moveTo>
                      <a:pt x="0" y="1440"/>
                    </a:moveTo>
                    <a:lnTo>
                      <a:pt x="0" y="0"/>
                    </a:lnTo>
                    <a:lnTo>
                      <a:pt x="912" y="192"/>
                    </a:lnTo>
                    <a:lnTo>
                      <a:pt x="912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pattFill prst="dkDn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5" descr="Dark upward diagonal"/>
              <p:cNvSpPr>
                <a:spLocks/>
              </p:cNvSpPr>
              <p:nvPr/>
            </p:nvSpPr>
            <p:spPr bwMode="auto">
              <a:xfrm>
                <a:off x="6858000" y="3429000"/>
                <a:ext cx="1371600" cy="2743200"/>
              </a:xfrm>
              <a:custGeom>
                <a:avLst/>
                <a:gdLst>
                  <a:gd name="T0" fmla="*/ 0 w 864"/>
                  <a:gd name="T1" fmla="*/ 2147483647 h 1728"/>
                  <a:gd name="T2" fmla="*/ 0 w 864"/>
                  <a:gd name="T3" fmla="*/ 2147483647 h 1728"/>
                  <a:gd name="T4" fmla="*/ 2147483647 w 864"/>
                  <a:gd name="T5" fmla="*/ 0 h 1728"/>
                  <a:gd name="T6" fmla="*/ 2147483647 w 864"/>
                  <a:gd name="T7" fmla="*/ 2147483647 h 1728"/>
                  <a:gd name="T8" fmla="*/ 0 w 864"/>
                  <a:gd name="T9" fmla="*/ 2147483647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4"/>
                  <a:gd name="T16" fmla="*/ 0 h 1728"/>
                  <a:gd name="T17" fmla="*/ 864 w 86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4" h="1728">
                    <a:moveTo>
                      <a:pt x="0" y="1728"/>
                    </a:moveTo>
                    <a:lnTo>
                      <a:pt x="0" y="480"/>
                    </a:lnTo>
                    <a:lnTo>
                      <a:pt x="864" y="0"/>
                    </a:lnTo>
                    <a:lnTo>
                      <a:pt x="864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pattFill prst="dkUp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Line 8"/>
              <p:cNvSpPr>
                <a:spLocks noChangeShapeType="1"/>
              </p:cNvSpPr>
              <p:nvPr/>
            </p:nvSpPr>
            <p:spPr bwMode="auto">
              <a:xfrm>
                <a:off x="1600200" y="6172200"/>
                <a:ext cx="7010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Line 9"/>
              <p:cNvSpPr>
                <a:spLocks noChangeShapeType="1"/>
              </p:cNvSpPr>
              <p:nvPr/>
            </p:nvSpPr>
            <p:spPr bwMode="auto">
              <a:xfrm flipV="1">
                <a:off x="1600200" y="3733800"/>
                <a:ext cx="0" cy="2438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10"/>
              <p:cNvSpPr>
                <a:spLocks/>
              </p:cNvSpPr>
              <p:nvPr/>
            </p:nvSpPr>
            <p:spPr bwMode="auto">
              <a:xfrm>
                <a:off x="2286000" y="3429000"/>
                <a:ext cx="5943600" cy="1905000"/>
              </a:xfrm>
              <a:custGeom>
                <a:avLst/>
                <a:gdLst>
                  <a:gd name="T0" fmla="*/ 0 w 3648"/>
                  <a:gd name="T1" fmla="*/ 2147483647 h 1104"/>
                  <a:gd name="T2" fmla="*/ 2147483647 w 3648"/>
                  <a:gd name="T3" fmla="*/ 2147483647 h 1104"/>
                  <a:gd name="T4" fmla="*/ 2147483647 w 3648"/>
                  <a:gd name="T5" fmla="*/ 2147483647 h 1104"/>
                  <a:gd name="T6" fmla="*/ 2147483647 w 3648"/>
                  <a:gd name="T7" fmla="*/ 2147483647 h 1104"/>
                  <a:gd name="T8" fmla="*/ 2147483647 w 3648"/>
                  <a:gd name="T9" fmla="*/ 2147483647 h 1104"/>
                  <a:gd name="T10" fmla="*/ 2147483647 w 3648"/>
                  <a:gd name="T11" fmla="*/ 2147483647 h 1104"/>
                  <a:gd name="T12" fmla="*/ 2147483647 w 3648"/>
                  <a:gd name="T13" fmla="*/ 2147483647 h 1104"/>
                  <a:gd name="T14" fmla="*/ 2147483647 w 3648"/>
                  <a:gd name="T15" fmla="*/ 2147483647 h 1104"/>
                  <a:gd name="T16" fmla="*/ 2147483647 w 3648"/>
                  <a:gd name="T17" fmla="*/ 2147483647 h 1104"/>
                  <a:gd name="T18" fmla="*/ 2147483647 w 3648"/>
                  <a:gd name="T19" fmla="*/ 0 h 1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48"/>
                  <a:gd name="T31" fmla="*/ 0 h 1104"/>
                  <a:gd name="T32" fmla="*/ 3648 w 3648"/>
                  <a:gd name="T33" fmla="*/ 1104 h 1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48" h="1104">
                    <a:moveTo>
                      <a:pt x="0" y="1104"/>
                    </a:moveTo>
                    <a:cubicBezTo>
                      <a:pt x="104" y="908"/>
                      <a:pt x="208" y="712"/>
                      <a:pt x="336" y="576"/>
                    </a:cubicBezTo>
                    <a:cubicBezTo>
                      <a:pt x="464" y="440"/>
                      <a:pt x="624" y="360"/>
                      <a:pt x="768" y="288"/>
                    </a:cubicBezTo>
                    <a:cubicBezTo>
                      <a:pt x="912" y="216"/>
                      <a:pt x="1064" y="168"/>
                      <a:pt x="1200" y="144"/>
                    </a:cubicBezTo>
                    <a:cubicBezTo>
                      <a:pt x="1336" y="120"/>
                      <a:pt x="1448" y="120"/>
                      <a:pt x="1584" y="144"/>
                    </a:cubicBezTo>
                    <a:cubicBezTo>
                      <a:pt x="1720" y="168"/>
                      <a:pt x="1856" y="232"/>
                      <a:pt x="2016" y="288"/>
                    </a:cubicBezTo>
                    <a:cubicBezTo>
                      <a:pt x="2176" y="344"/>
                      <a:pt x="2360" y="464"/>
                      <a:pt x="2544" y="480"/>
                    </a:cubicBezTo>
                    <a:cubicBezTo>
                      <a:pt x="2728" y="496"/>
                      <a:pt x="2968" y="432"/>
                      <a:pt x="3120" y="384"/>
                    </a:cubicBezTo>
                    <a:cubicBezTo>
                      <a:pt x="3272" y="336"/>
                      <a:pt x="3368" y="256"/>
                      <a:pt x="3456" y="192"/>
                    </a:cubicBezTo>
                    <a:cubicBezTo>
                      <a:pt x="3544" y="128"/>
                      <a:pt x="3596" y="64"/>
                      <a:pt x="3648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Line 11"/>
              <p:cNvSpPr>
                <a:spLocks noChangeShapeType="1"/>
              </p:cNvSpPr>
              <p:nvPr/>
            </p:nvSpPr>
            <p:spPr bwMode="auto">
              <a:xfrm>
                <a:off x="2286000" y="5334000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Line 12"/>
              <p:cNvSpPr>
                <a:spLocks noChangeShapeType="1"/>
              </p:cNvSpPr>
              <p:nvPr/>
            </p:nvSpPr>
            <p:spPr bwMode="auto">
              <a:xfrm flipV="1">
                <a:off x="8229600" y="3429000"/>
                <a:ext cx="0" cy="2743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Text Box 15"/>
              <p:cNvSpPr txBox="1">
                <a:spLocks noChangeArrowheads="1"/>
              </p:cNvSpPr>
              <p:nvPr/>
            </p:nvSpPr>
            <p:spPr bwMode="auto">
              <a:xfrm>
                <a:off x="8686800" y="601980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i="1">
                    <a:solidFill>
                      <a:srgbClr val="FF3300"/>
                    </a:solidFill>
                  </a:rPr>
                  <a:t>x</a:t>
                </a:r>
                <a:endParaRPr lang="en-US" altLang="en-US"/>
              </a:p>
            </p:txBody>
          </p:sp>
          <p:sp>
            <p:nvSpPr>
              <p:cNvPr id="3098" name="Text Box 16"/>
              <p:cNvSpPr txBox="1">
                <a:spLocks noChangeArrowheads="1"/>
              </p:cNvSpPr>
              <p:nvPr/>
            </p:nvSpPr>
            <p:spPr bwMode="auto">
              <a:xfrm>
                <a:off x="5105400" y="3352800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i="1">
                    <a:solidFill>
                      <a:srgbClr val="FF3300"/>
                    </a:solidFill>
                  </a:rPr>
                  <a:t>f(x)</a:t>
                </a:r>
                <a:endParaRPr lang="en-US" altLang="en-US" i="1"/>
              </a:p>
            </p:txBody>
          </p:sp>
          <p:sp>
            <p:nvSpPr>
              <p:cNvPr id="3099" name="Line 17"/>
              <p:cNvSpPr>
                <a:spLocks noChangeShapeType="1"/>
              </p:cNvSpPr>
              <p:nvPr/>
            </p:nvSpPr>
            <p:spPr bwMode="auto">
              <a:xfrm>
                <a:off x="5410200" y="3886200"/>
                <a:ext cx="0" cy="228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Line 21"/>
              <p:cNvSpPr>
                <a:spLocks noChangeShapeType="1"/>
              </p:cNvSpPr>
              <p:nvPr/>
            </p:nvSpPr>
            <p:spPr bwMode="auto">
              <a:xfrm>
                <a:off x="6858000" y="4267200"/>
                <a:ext cx="0" cy="1905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Line 24"/>
              <p:cNvSpPr>
                <a:spLocks noChangeShapeType="1"/>
              </p:cNvSpPr>
              <p:nvPr/>
            </p:nvSpPr>
            <p:spPr bwMode="auto">
              <a:xfrm flipV="1">
                <a:off x="3810000" y="3810000"/>
                <a:ext cx="0" cy="2362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3075" name="Object 27"/>
              <p:cNvGraphicFramePr>
                <a:graphicFrameLocks noChangeAspect="1"/>
              </p:cNvGraphicFramePr>
              <p:nvPr/>
            </p:nvGraphicFramePr>
            <p:xfrm>
              <a:off x="152400" y="5181600"/>
              <a:ext cx="1295400" cy="819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7" name="Equation" r:id="rId5" imgW="622080" imgH="393480" progId="Equation.3">
                      <p:embed/>
                    </p:oleObj>
                  </mc:Choice>
                  <mc:Fallback>
                    <p:oleObj name="Equation" r:id="rId5" imgW="622080" imgH="39348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5181600"/>
                            <a:ext cx="1295400" cy="8191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CC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2" name="Line 28"/>
              <p:cNvSpPr>
                <a:spLocks noChangeShapeType="1"/>
              </p:cNvSpPr>
              <p:nvPr/>
            </p:nvSpPr>
            <p:spPr bwMode="auto">
              <a:xfrm flipV="1">
                <a:off x="2286000" y="3810000"/>
                <a:ext cx="1524000" cy="15240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Line 29"/>
              <p:cNvSpPr>
                <a:spLocks noChangeShapeType="1"/>
              </p:cNvSpPr>
              <p:nvPr/>
            </p:nvSpPr>
            <p:spPr bwMode="auto">
              <a:xfrm>
                <a:off x="3810000" y="3810000"/>
                <a:ext cx="1600200" cy="762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Line 30"/>
              <p:cNvSpPr>
                <a:spLocks noChangeShapeType="1"/>
              </p:cNvSpPr>
              <p:nvPr/>
            </p:nvSpPr>
            <p:spPr bwMode="auto">
              <a:xfrm>
                <a:off x="5410200" y="3886200"/>
                <a:ext cx="1447800" cy="3048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Line 31"/>
              <p:cNvSpPr>
                <a:spLocks noChangeShapeType="1"/>
              </p:cNvSpPr>
              <p:nvPr/>
            </p:nvSpPr>
            <p:spPr bwMode="auto">
              <a:xfrm flipV="1">
                <a:off x="6858000" y="3429000"/>
                <a:ext cx="1371600" cy="7620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Oval 32"/>
              <p:cNvSpPr>
                <a:spLocks noChangeArrowheads="1"/>
              </p:cNvSpPr>
              <p:nvPr/>
            </p:nvSpPr>
            <p:spPr bwMode="auto">
              <a:xfrm>
                <a:off x="2209800" y="5257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7" name="Oval 33"/>
              <p:cNvSpPr>
                <a:spLocks noChangeArrowheads="1"/>
              </p:cNvSpPr>
              <p:nvPr/>
            </p:nvSpPr>
            <p:spPr bwMode="auto">
              <a:xfrm>
                <a:off x="3733800" y="3733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8" name="Oval 34"/>
              <p:cNvSpPr>
                <a:spLocks noChangeArrowheads="1"/>
              </p:cNvSpPr>
              <p:nvPr/>
            </p:nvSpPr>
            <p:spPr bwMode="auto">
              <a:xfrm>
                <a:off x="5334000" y="38100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9" name="Oval 35"/>
              <p:cNvSpPr>
                <a:spLocks noChangeArrowheads="1"/>
              </p:cNvSpPr>
              <p:nvPr/>
            </p:nvSpPr>
            <p:spPr bwMode="auto">
              <a:xfrm>
                <a:off x="6781800" y="4114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10" name="Oval 36"/>
              <p:cNvSpPr>
                <a:spLocks noChangeArrowheads="1"/>
              </p:cNvSpPr>
              <p:nvPr/>
            </p:nvSpPr>
            <p:spPr bwMode="auto">
              <a:xfrm>
                <a:off x="8153400" y="3352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924800" cy="762000"/>
          </a:xfrm>
        </p:spPr>
        <p:txBody>
          <a:bodyPr/>
          <a:lstStyle/>
          <a:p>
            <a:r>
              <a:rPr lang="en-US" altLang="en-US"/>
              <a:t>Implementing Composite Trapezoidal Rule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514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6756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210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32"/>
          <p:cNvGrpSpPr>
            <a:grpSpLocks/>
          </p:cNvGrpSpPr>
          <p:nvPr/>
        </p:nvGrpSpPr>
        <p:grpSpPr bwMode="auto">
          <a:xfrm>
            <a:off x="609600" y="3962400"/>
            <a:ext cx="8229600" cy="2667000"/>
            <a:chOff x="152400" y="3352800"/>
            <a:chExt cx="8839200" cy="3200400"/>
          </a:xfrm>
        </p:grpSpPr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19812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0</a:t>
              </a:r>
              <a:endParaRPr lang="en-US" altLang="en-US"/>
            </a:p>
          </p:txBody>
        </p:sp>
        <p:sp>
          <p:nvSpPr>
            <p:cNvPr id="4105" name="Text Box 14"/>
            <p:cNvSpPr txBox="1">
              <a:spLocks noChangeArrowheads="1"/>
            </p:cNvSpPr>
            <p:nvPr/>
          </p:nvSpPr>
          <p:spPr bwMode="auto">
            <a:xfrm>
              <a:off x="35052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1</a:t>
              </a:r>
              <a:endParaRPr lang="en-US" altLang="en-US"/>
            </a:p>
          </p:txBody>
        </p:sp>
        <p:sp>
          <p:nvSpPr>
            <p:cNvPr id="4106" name="Text Box 18"/>
            <p:cNvSpPr txBox="1">
              <a:spLocks noChangeArrowheads="1"/>
            </p:cNvSpPr>
            <p:nvPr/>
          </p:nvSpPr>
          <p:spPr bwMode="auto">
            <a:xfrm>
              <a:off x="51816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2</a:t>
              </a:r>
              <a:endParaRPr lang="en-US" altLang="en-US"/>
            </a:p>
          </p:txBody>
        </p:sp>
        <p:sp>
          <p:nvSpPr>
            <p:cNvPr id="4107" name="Text Box 19"/>
            <p:cNvSpPr txBox="1">
              <a:spLocks noChangeArrowheads="1"/>
            </p:cNvSpPr>
            <p:nvPr/>
          </p:nvSpPr>
          <p:spPr bwMode="auto">
            <a:xfrm>
              <a:off x="28956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4108" name="Text Box 20"/>
            <p:cNvSpPr txBox="1">
              <a:spLocks noChangeArrowheads="1"/>
            </p:cNvSpPr>
            <p:nvPr/>
          </p:nvSpPr>
          <p:spPr bwMode="auto">
            <a:xfrm>
              <a:off x="58674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4109" name="Text Box 22"/>
            <p:cNvSpPr txBox="1">
              <a:spLocks noChangeArrowheads="1"/>
            </p:cNvSpPr>
            <p:nvPr/>
          </p:nvSpPr>
          <p:spPr bwMode="auto">
            <a:xfrm>
              <a:off x="65532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3</a:t>
              </a:r>
              <a:endParaRPr lang="en-US" altLang="en-US" i="1"/>
            </a:p>
          </p:txBody>
        </p:sp>
        <p:sp>
          <p:nvSpPr>
            <p:cNvPr id="4110" name="Text Box 23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4111" name="Text Box 25"/>
            <p:cNvSpPr txBox="1">
              <a:spLocks noChangeArrowheads="1"/>
            </p:cNvSpPr>
            <p:nvPr/>
          </p:nvSpPr>
          <p:spPr bwMode="auto">
            <a:xfrm>
              <a:off x="72390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112" name="Text Box 26"/>
            <p:cNvSpPr txBox="1">
              <a:spLocks noChangeArrowheads="1"/>
            </p:cNvSpPr>
            <p:nvPr/>
          </p:nvSpPr>
          <p:spPr bwMode="auto">
            <a:xfrm>
              <a:off x="80010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4</a:t>
              </a:r>
              <a:endParaRPr lang="en-US" altLang="en-US"/>
            </a:p>
          </p:txBody>
        </p:sp>
        <p:grpSp>
          <p:nvGrpSpPr>
            <p:cNvPr id="4113" name="Group 36"/>
            <p:cNvGrpSpPr>
              <a:grpSpLocks/>
            </p:cNvGrpSpPr>
            <p:nvPr/>
          </p:nvGrpSpPr>
          <p:grpSpPr bwMode="auto">
            <a:xfrm>
              <a:off x="152400" y="3352800"/>
              <a:ext cx="8839200" cy="3124200"/>
              <a:chOff x="152400" y="3352800"/>
              <a:chExt cx="8839200" cy="3124200"/>
            </a:xfrm>
          </p:grpSpPr>
          <p:sp>
            <p:nvSpPr>
              <p:cNvPr id="4114" name="Freeform 2" descr="Dark downward diagonal"/>
              <p:cNvSpPr>
                <a:spLocks/>
              </p:cNvSpPr>
              <p:nvPr/>
            </p:nvSpPr>
            <p:spPr bwMode="auto">
              <a:xfrm>
                <a:off x="2286000" y="3810000"/>
                <a:ext cx="1524000" cy="2362200"/>
              </a:xfrm>
              <a:custGeom>
                <a:avLst/>
                <a:gdLst>
                  <a:gd name="T0" fmla="*/ 0 w 960"/>
                  <a:gd name="T1" fmla="*/ 2147483647 h 1488"/>
                  <a:gd name="T2" fmla="*/ 0 w 960"/>
                  <a:gd name="T3" fmla="*/ 2147483647 h 1488"/>
                  <a:gd name="T4" fmla="*/ 2147483647 w 960"/>
                  <a:gd name="T5" fmla="*/ 0 h 1488"/>
                  <a:gd name="T6" fmla="*/ 2147483647 w 960"/>
                  <a:gd name="T7" fmla="*/ 2147483647 h 1488"/>
                  <a:gd name="T8" fmla="*/ 0 w 960"/>
                  <a:gd name="T9" fmla="*/ 2147483647 h 1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1488"/>
                  <a:gd name="T17" fmla="*/ 960 w 960"/>
                  <a:gd name="T18" fmla="*/ 1488 h 1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1488">
                    <a:moveTo>
                      <a:pt x="0" y="1488"/>
                    </a:moveTo>
                    <a:lnTo>
                      <a:pt x="0" y="960"/>
                    </a:lnTo>
                    <a:lnTo>
                      <a:pt x="960" y="0"/>
                    </a:lnTo>
                    <a:lnTo>
                      <a:pt x="960" y="1488"/>
                    </a:lnTo>
                    <a:lnTo>
                      <a:pt x="0" y="1488"/>
                    </a:lnTo>
                    <a:close/>
                  </a:path>
                </a:pathLst>
              </a:custGeom>
              <a:pattFill prst="dkDn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Freeform 3" descr="Dark upward diagonal"/>
              <p:cNvSpPr>
                <a:spLocks/>
              </p:cNvSpPr>
              <p:nvPr/>
            </p:nvSpPr>
            <p:spPr bwMode="auto">
              <a:xfrm>
                <a:off x="3810000" y="3810000"/>
                <a:ext cx="1600200" cy="2362200"/>
              </a:xfrm>
              <a:custGeom>
                <a:avLst/>
                <a:gdLst>
                  <a:gd name="T0" fmla="*/ 0 w 1008"/>
                  <a:gd name="T1" fmla="*/ 2147483647 h 1488"/>
                  <a:gd name="T2" fmla="*/ 0 w 1008"/>
                  <a:gd name="T3" fmla="*/ 0 h 1488"/>
                  <a:gd name="T4" fmla="*/ 2147483647 w 1008"/>
                  <a:gd name="T5" fmla="*/ 2147483647 h 1488"/>
                  <a:gd name="T6" fmla="*/ 2147483647 w 1008"/>
                  <a:gd name="T7" fmla="*/ 2147483647 h 1488"/>
                  <a:gd name="T8" fmla="*/ 0 w 1008"/>
                  <a:gd name="T9" fmla="*/ 2147483647 h 1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8"/>
                  <a:gd name="T16" fmla="*/ 0 h 1488"/>
                  <a:gd name="T17" fmla="*/ 1008 w 1008"/>
                  <a:gd name="T18" fmla="*/ 1488 h 1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8" h="1488">
                    <a:moveTo>
                      <a:pt x="0" y="1488"/>
                    </a:moveTo>
                    <a:lnTo>
                      <a:pt x="0" y="0"/>
                    </a:lnTo>
                    <a:lnTo>
                      <a:pt x="1008" y="48"/>
                    </a:lnTo>
                    <a:lnTo>
                      <a:pt x="1008" y="1488"/>
                    </a:lnTo>
                    <a:lnTo>
                      <a:pt x="0" y="1488"/>
                    </a:lnTo>
                    <a:close/>
                  </a:path>
                </a:pathLst>
              </a:custGeom>
              <a:pattFill prst="dkUp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Freeform 4" descr="Dark downward diagonal"/>
              <p:cNvSpPr>
                <a:spLocks/>
              </p:cNvSpPr>
              <p:nvPr/>
            </p:nvSpPr>
            <p:spPr bwMode="auto">
              <a:xfrm>
                <a:off x="5410200" y="3886200"/>
                <a:ext cx="1447800" cy="2286000"/>
              </a:xfrm>
              <a:custGeom>
                <a:avLst/>
                <a:gdLst>
                  <a:gd name="T0" fmla="*/ 0 w 912"/>
                  <a:gd name="T1" fmla="*/ 2147483647 h 1440"/>
                  <a:gd name="T2" fmla="*/ 0 w 912"/>
                  <a:gd name="T3" fmla="*/ 0 h 1440"/>
                  <a:gd name="T4" fmla="*/ 2147483647 w 912"/>
                  <a:gd name="T5" fmla="*/ 2147483647 h 1440"/>
                  <a:gd name="T6" fmla="*/ 2147483647 w 912"/>
                  <a:gd name="T7" fmla="*/ 2147483647 h 1440"/>
                  <a:gd name="T8" fmla="*/ 0 w 912"/>
                  <a:gd name="T9" fmla="*/ 2147483647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1440"/>
                  <a:gd name="T17" fmla="*/ 912 w 912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1440">
                    <a:moveTo>
                      <a:pt x="0" y="1440"/>
                    </a:moveTo>
                    <a:lnTo>
                      <a:pt x="0" y="0"/>
                    </a:lnTo>
                    <a:lnTo>
                      <a:pt x="912" y="192"/>
                    </a:lnTo>
                    <a:lnTo>
                      <a:pt x="912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pattFill prst="dkDn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Freeform 5" descr="Dark upward diagonal"/>
              <p:cNvSpPr>
                <a:spLocks/>
              </p:cNvSpPr>
              <p:nvPr/>
            </p:nvSpPr>
            <p:spPr bwMode="auto">
              <a:xfrm>
                <a:off x="6858000" y="3429000"/>
                <a:ext cx="1371600" cy="2743200"/>
              </a:xfrm>
              <a:custGeom>
                <a:avLst/>
                <a:gdLst>
                  <a:gd name="T0" fmla="*/ 0 w 864"/>
                  <a:gd name="T1" fmla="*/ 2147483647 h 1728"/>
                  <a:gd name="T2" fmla="*/ 0 w 864"/>
                  <a:gd name="T3" fmla="*/ 2147483647 h 1728"/>
                  <a:gd name="T4" fmla="*/ 2147483647 w 864"/>
                  <a:gd name="T5" fmla="*/ 0 h 1728"/>
                  <a:gd name="T6" fmla="*/ 2147483647 w 864"/>
                  <a:gd name="T7" fmla="*/ 2147483647 h 1728"/>
                  <a:gd name="T8" fmla="*/ 0 w 864"/>
                  <a:gd name="T9" fmla="*/ 2147483647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4"/>
                  <a:gd name="T16" fmla="*/ 0 h 1728"/>
                  <a:gd name="T17" fmla="*/ 864 w 86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4" h="1728">
                    <a:moveTo>
                      <a:pt x="0" y="1728"/>
                    </a:moveTo>
                    <a:lnTo>
                      <a:pt x="0" y="480"/>
                    </a:lnTo>
                    <a:lnTo>
                      <a:pt x="864" y="0"/>
                    </a:lnTo>
                    <a:lnTo>
                      <a:pt x="864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pattFill prst="dkUp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Line 8"/>
              <p:cNvSpPr>
                <a:spLocks noChangeShapeType="1"/>
              </p:cNvSpPr>
              <p:nvPr/>
            </p:nvSpPr>
            <p:spPr bwMode="auto">
              <a:xfrm>
                <a:off x="1600200" y="6172200"/>
                <a:ext cx="7010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Line 9"/>
              <p:cNvSpPr>
                <a:spLocks noChangeShapeType="1"/>
              </p:cNvSpPr>
              <p:nvPr/>
            </p:nvSpPr>
            <p:spPr bwMode="auto">
              <a:xfrm flipV="1">
                <a:off x="1600200" y="3733800"/>
                <a:ext cx="0" cy="2438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10"/>
              <p:cNvSpPr>
                <a:spLocks/>
              </p:cNvSpPr>
              <p:nvPr/>
            </p:nvSpPr>
            <p:spPr bwMode="auto">
              <a:xfrm>
                <a:off x="2286000" y="3429000"/>
                <a:ext cx="5943600" cy="1905000"/>
              </a:xfrm>
              <a:custGeom>
                <a:avLst/>
                <a:gdLst>
                  <a:gd name="T0" fmla="*/ 0 w 3648"/>
                  <a:gd name="T1" fmla="*/ 2147483647 h 1104"/>
                  <a:gd name="T2" fmla="*/ 2147483647 w 3648"/>
                  <a:gd name="T3" fmla="*/ 2147483647 h 1104"/>
                  <a:gd name="T4" fmla="*/ 2147483647 w 3648"/>
                  <a:gd name="T5" fmla="*/ 2147483647 h 1104"/>
                  <a:gd name="T6" fmla="*/ 2147483647 w 3648"/>
                  <a:gd name="T7" fmla="*/ 2147483647 h 1104"/>
                  <a:gd name="T8" fmla="*/ 2147483647 w 3648"/>
                  <a:gd name="T9" fmla="*/ 2147483647 h 1104"/>
                  <a:gd name="T10" fmla="*/ 2147483647 w 3648"/>
                  <a:gd name="T11" fmla="*/ 2147483647 h 1104"/>
                  <a:gd name="T12" fmla="*/ 2147483647 w 3648"/>
                  <a:gd name="T13" fmla="*/ 2147483647 h 1104"/>
                  <a:gd name="T14" fmla="*/ 2147483647 w 3648"/>
                  <a:gd name="T15" fmla="*/ 2147483647 h 1104"/>
                  <a:gd name="T16" fmla="*/ 2147483647 w 3648"/>
                  <a:gd name="T17" fmla="*/ 2147483647 h 1104"/>
                  <a:gd name="T18" fmla="*/ 2147483647 w 3648"/>
                  <a:gd name="T19" fmla="*/ 0 h 1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48"/>
                  <a:gd name="T31" fmla="*/ 0 h 1104"/>
                  <a:gd name="T32" fmla="*/ 3648 w 3648"/>
                  <a:gd name="T33" fmla="*/ 1104 h 1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48" h="1104">
                    <a:moveTo>
                      <a:pt x="0" y="1104"/>
                    </a:moveTo>
                    <a:cubicBezTo>
                      <a:pt x="104" y="908"/>
                      <a:pt x="208" y="712"/>
                      <a:pt x="336" y="576"/>
                    </a:cubicBezTo>
                    <a:cubicBezTo>
                      <a:pt x="464" y="440"/>
                      <a:pt x="624" y="360"/>
                      <a:pt x="768" y="288"/>
                    </a:cubicBezTo>
                    <a:cubicBezTo>
                      <a:pt x="912" y="216"/>
                      <a:pt x="1064" y="168"/>
                      <a:pt x="1200" y="144"/>
                    </a:cubicBezTo>
                    <a:cubicBezTo>
                      <a:pt x="1336" y="120"/>
                      <a:pt x="1448" y="120"/>
                      <a:pt x="1584" y="144"/>
                    </a:cubicBezTo>
                    <a:cubicBezTo>
                      <a:pt x="1720" y="168"/>
                      <a:pt x="1856" y="232"/>
                      <a:pt x="2016" y="288"/>
                    </a:cubicBezTo>
                    <a:cubicBezTo>
                      <a:pt x="2176" y="344"/>
                      <a:pt x="2360" y="464"/>
                      <a:pt x="2544" y="480"/>
                    </a:cubicBezTo>
                    <a:cubicBezTo>
                      <a:pt x="2728" y="496"/>
                      <a:pt x="2968" y="432"/>
                      <a:pt x="3120" y="384"/>
                    </a:cubicBezTo>
                    <a:cubicBezTo>
                      <a:pt x="3272" y="336"/>
                      <a:pt x="3368" y="256"/>
                      <a:pt x="3456" y="192"/>
                    </a:cubicBezTo>
                    <a:cubicBezTo>
                      <a:pt x="3544" y="128"/>
                      <a:pt x="3596" y="64"/>
                      <a:pt x="3648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Line 11"/>
              <p:cNvSpPr>
                <a:spLocks noChangeShapeType="1"/>
              </p:cNvSpPr>
              <p:nvPr/>
            </p:nvSpPr>
            <p:spPr bwMode="auto">
              <a:xfrm>
                <a:off x="2286000" y="5334000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12"/>
              <p:cNvSpPr>
                <a:spLocks noChangeShapeType="1"/>
              </p:cNvSpPr>
              <p:nvPr/>
            </p:nvSpPr>
            <p:spPr bwMode="auto">
              <a:xfrm flipV="1">
                <a:off x="8229600" y="3429000"/>
                <a:ext cx="0" cy="2743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Text Box 15"/>
              <p:cNvSpPr txBox="1">
                <a:spLocks noChangeArrowheads="1"/>
              </p:cNvSpPr>
              <p:nvPr/>
            </p:nvSpPr>
            <p:spPr bwMode="auto">
              <a:xfrm>
                <a:off x="8686800" y="601980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i="1">
                    <a:solidFill>
                      <a:srgbClr val="FF3300"/>
                    </a:solidFill>
                  </a:rPr>
                  <a:t>x</a:t>
                </a:r>
                <a:endParaRPr lang="en-US" altLang="en-US"/>
              </a:p>
            </p:txBody>
          </p:sp>
          <p:sp>
            <p:nvSpPr>
              <p:cNvPr id="4124" name="Text Box 16"/>
              <p:cNvSpPr txBox="1">
                <a:spLocks noChangeArrowheads="1"/>
              </p:cNvSpPr>
              <p:nvPr/>
            </p:nvSpPr>
            <p:spPr bwMode="auto">
              <a:xfrm>
                <a:off x="5105400" y="3352800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i="1">
                    <a:solidFill>
                      <a:srgbClr val="FF3300"/>
                    </a:solidFill>
                  </a:rPr>
                  <a:t>f(x)</a:t>
                </a:r>
                <a:endParaRPr lang="en-US" altLang="en-US" i="1"/>
              </a:p>
            </p:txBody>
          </p:sp>
          <p:sp>
            <p:nvSpPr>
              <p:cNvPr id="4125" name="Line 17"/>
              <p:cNvSpPr>
                <a:spLocks noChangeShapeType="1"/>
              </p:cNvSpPr>
              <p:nvPr/>
            </p:nvSpPr>
            <p:spPr bwMode="auto">
              <a:xfrm>
                <a:off x="5410200" y="3886200"/>
                <a:ext cx="0" cy="228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Line 21"/>
              <p:cNvSpPr>
                <a:spLocks noChangeShapeType="1"/>
              </p:cNvSpPr>
              <p:nvPr/>
            </p:nvSpPr>
            <p:spPr bwMode="auto">
              <a:xfrm>
                <a:off x="6858000" y="4267200"/>
                <a:ext cx="0" cy="1905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Line 24"/>
              <p:cNvSpPr>
                <a:spLocks noChangeShapeType="1"/>
              </p:cNvSpPr>
              <p:nvPr/>
            </p:nvSpPr>
            <p:spPr bwMode="auto">
              <a:xfrm flipV="1">
                <a:off x="3810000" y="3810000"/>
                <a:ext cx="0" cy="2362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098" name="Object 27"/>
              <p:cNvGraphicFramePr>
                <a:graphicFrameLocks noChangeAspect="1"/>
              </p:cNvGraphicFramePr>
              <p:nvPr/>
            </p:nvGraphicFramePr>
            <p:xfrm>
              <a:off x="152400" y="5181600"/>
              <a:ext cx="1295400" cy="819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0" name="Equation" r:id="rId6" imgW="622080" imgH="393480" progId="Equation.3">
                      <p:embed/>
                    </p:oleObj>
                  </mc:Choice>
                  <mc:Fallback>
                    <p:oleObj name="Equation" r:id="rId6" imgW="622080" imgH="39348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5181600"/>
                            <a:ext cx="1295400" cy="8191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CC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28" name="Line 28"/>
              <p:cNvSpPr>
                <a:spLocks noChangeShapeType="1"/>
              </p:cNvSpPr>
              <p:nvPr/>
            </p:nvSpPr>
            <p:spPr bwMode="auto">
              <a:xfrm flipV="1">
                <a:off x="2286000" y="3810000"/>
                <a:ext cx="1524000" cy="15240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Line 29"/>
              <p:cNvSpPr>
                <a:spLocks noChangeShapeType="1"/>
              </p:cNvSpPr>
              <p:nvPr/>
            </p:nvSpPr>
            <p:spPr bwMode="auto">
              <a:xfrm>
                <a:off x="3810000" y="3810000"/>
                <a:ext cx="1600200" cy="762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Line 30"/>
              <p:cNvSpPr>
                <a:spLocks noChangeShapeType="1"/>
              </p:cNvSpPr>
              <p:nvPr/>
            </p:nvSpPr>
            <p:spPr bwMode="auto">
              <a:xfrm>
                <a:off x="5410200" y="3886200"/>
                <a:ext cx="1447800" cy="3048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Line 31"/>
              <p:cNvSpPr>
                <a:spLocks noChangeShapeType="1"/>
              </p:cNvSpPr>
              <p:nvPr/>
            </p:nvSpPr>
            <p:spPr bwMode="auto">
              <a:xfrm flipV="1">
                <a:off x="6858000" y="3429000"/>
                <a:ext cx="1371600" cy="7620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Oval 32"/>
              <p:cNvSpPr>
                <a:spLocks noChangeArrowheads="1"/>
              </p:cNvSpPr>
              <p:nvPr/>
            </p:nvSpPr>
            <p:spPr bwMode="auto">
              <a:xfrm>
                <a:off x="2209800" y="5257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3" name="Oval 33"/>
              <p:cNvSpPr>
                <a:spLocks noChangeArrowheads="1"/>
              </p:cNvSpPr>
              <p:nvPr/>
            </p:nvSpPr>
            <p:spPr bwMode="auto">
              <a:xfrm>
                <a:off x="3733800" y="3733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4" name="Oval 34"/>
              <p:cNvSpPr>
                <a:spLocks noChangeArrowheads="1"/>
              </p:cNvSpPr>
              <p:nvPr/>
            </p:nvSpPr>
            <p:spPr bwMode="auto">
              <a:xfrm>
                <a:off x="5334000" y="38100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5" name="Oval 35"/>
              <p:cNvSpPr>
                <a:spLocks noChangeArrowheads="1"/>
              </p:cNvSpPr>
              <p:nvPr/>
            </p:nvSpPr>
            <p:spPr bwMode="auto">
              <a:xfrm>
                <a:off x="6781800" y="4114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36" name="Oval 36"/>
              <p:cNvSpPr>
                <a:spLocks noChangeArrowheads="1"/>
              </p:cNvSpPr>
              <p:nvPr/>
            </p:nvSpPr>
            <p:spPr bwMode="auto">
              <a:xfrm>
                <a:off x="8153400" y="3352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62013" y="609600"/>
            <a:ext cx="8281987" cy="1323975"/>
          </a:xfrm>
        </p:spPr>
        <p:txBody>
          <a:bodyPr/>
          <a:lstStyle/>
          <a:p>
            <a:r>
              <a:rPr lang="en-US" altLang="en-US"/>
              <a:t>Pseudo-code for a serial program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4801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72288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A2AC0C4-76D0-8340-BB94-C9CBCB92BE11}" type="slidenum">
              <a:rPr lang="en-US" altLang="en-US" sz="1000">
                <a:latin typeface="Arial" charset="0"/>
              </a:rPr>
              <a:pPr/>
              <a:t>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13538" cy="474663"/>
          </a:xfrm>
        </p:spPr>
        <p:txBody>
          <a:bodyPr/>
          <a:lstStyle/>
          <a:p>
            <a:r>
              <a:rPr lang="en-US" altLang="en-US" sz="3200"/>
              <a:t>Message Passing Libraries </a:t>
            </a:r>
            <a:endParaRPr lang="en-US" altLang="en-US" sz="3600">
              <a:solidFill>
                <a:schemeClr val="accent1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0175"/>
            <a:ext cx="8364538" cy="5457825"/>
          </a:xfrm>
        </p:spPr>
        <p:txBody>
          <a:bodyPr/>
          <a:lstStyle/>
          <a:p>
            <a:pPr marL="342900" lvl="1" indent="-342900">
              <a:buClrTx/>
              <a:buFontTx/>
              <a:buChar char="•"/>
              <a:defRPr/>
            </a:pPr>
            <a:r>
              <a:rPr lang="en-US" dirty="0" smtClean="0">
                <a:solidFill>
                  <a:schemeClr val="accent2"/>
                </a:solidFill>
              </a:rPr>
              <a:t>MPI, Message Passing Interface, now the industry standard, for C/C++ and other languages</a:t>
            </a:r>
          </a:p>
          <a:p>
            <a:pPr marL="342900" lvl="1" indent="-342900">
              <a:buClrTx/>
              <a:buFontTx/>
              <a:buChar char="•"/>
              <a:defRPr/>
            </a:pPr>
            <a:r>
              <a:rPr lang="en-US" b="1" dirty="0" smtClean="0"/>
              <a:t>Running  as a set of processes. No shared variables</a:t>
            </a:r>
          </a:p>
          <a:p>
            <a:pPr>
              <a:defRPr/>
            </a:pPr>
            <a:r>
              <a:rPr lang="en-US" dirty="0" smtClean="0"/>
              <a:t>All communication, synchronization require subroutine calls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Enquiries</a:t>
            </a:r>
          </a:p>
          <a:p>
            <a:pPr lvl="2">
              <a:defRPr/>
            </a:pPr>
            <a:r>
              <a:rPr lang="en-US" dirty="0" smtClean="0"/>
              <a:t>How many processes? Which one am I? Any messages waiting?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Communication </a:t>
            </a:r>
          </a:p>
          <a:p>
            <a:pPr lvl="2">
              <a:defRPr/>
            </a:pPr>
            <a:r>
              <a:rPr lang="en-US" dirty="0" smtClean="0">
                <a:cs typeface="Arial" pitchFamily="34" charset="0"/>
              </a:rPr>
              <a:t>point-to-point: Send and Receive</a:t>
            </a:r>
          </a:p>
          <a:p>
            <a:pPr lvl="2">
              <a:defRPr/>
            </a:pPr>
            <a:r>
              <a:rPr lang="en-US" dirty="0" smtClean="0">
                <a:cs typeface="Arial" pitchFamily="34" charset="0"/>
              </a:rPr>
              <a:t>Collectives such as broadcast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Synchronization </a:t>
            </a:r>
          </a:p>
          <a:p>
            <a:pPr lvl="2">
              <a:defRPr/>
            </a:pPr>
            <a:r>
              <a:rPr lang="en-US" dirty="0" smtClean="0"/>
              <a:t>Barrier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Parallelizing the Trapezoidal Rule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648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/>
              <a:t>Partition problem solution into tasks.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Identify communication channels between tasks.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Aggregate tasks into composite tasks.</a:t>
            </a:r>
          </a:p>
          <a:p>
            <a:pPr marL="514350" indent="-514350">
              <a:buFontTx/>
              <a:buAutoNum type="arabicPeriod"/>
            </a:pPr>
            <a:r>
              <a:rPr lang="en-US" altLang="en-US"/>
              <a:t>Map composite tasks to cores.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762000" y="3657600"/>
            <a:ext cx="8229600" cy="2667000"/>
            <a:chOff x="152400" y="3352800"/>
            <a:chExt cx="8839200" cy="3200400"/>
          </a:xfrm>
        </p:grpSpPr>
        <p:sp>
          <p:nvSpPr>
            <p:cNvPr id="5126" name="Text Box 13"/>
            <p:cNvSpPr txBox="1">
              <a:spLocks noChangeArrowheads="1"/>
            </p:cNvSpPr>
            <p:nvPr/>
          </p:nvSpPr>
          <p:spPr bwMode="auto">
            <a:xfrm>
              <a:off x="19812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0</a:t>
              </a:r>
              <a:endParaRPr lang="en-US" altLang="en-US"/>
            </a:p>
          </p:txBody>
        </p:sp>
        <p:sp>
          <p:nvSpPr>
            <p:cNvPr id="5127" name="Text Box 14"/>
            <p:cNvSpPr txBox="1">
              <a:spLocks noChangeArrowheads="1"/>
            </p:cNvSpPr>
            <p:nvPr/>
          </p:nvSpPr>
          <p:spPr bwMode="auto">
            <a:xfrm>
              <a:off x="35052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1</a:t>
              </a:r>
              <a:endParaRPr lang="en-US" altLang="en-US"/>
            </a:p>
          </p:txBody>
        </p:sp>
        <p:sp>
          <p:nvSpPr>
            <p:cNvPr id="5128" name="Text Box 18"/>
            <p:cNvSpPr txBox="1">
              <a:spLocks noChangeArrowheads="1"/>
            </p:cNvSpPr>
            <p:nvPr/>
          </p:nvSpPr>
          <p:spPr bwMode="auto">
            <a:xfrm>
              <a:off x="51816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2</a:t>
              </a:r>
              <a:endParaRPr lang="en-US" altLang="en-US"/>
            </a:p>
          </p:txBody>
        </p:sp>
        <p:sp>
          <p:nvSpPr>
            <p:cNvPr id="5129" name="Text Box 19"/>
            <p:cNvSpPr txBox="1">
              <a:spLocks noChangeArrowheads="1"/>
            </p:cNvSpPr>
            <p:nvPr/>
          </p:nvSpPr>
          <p:spPr bwMode="auto">
            <a:xfrm>
              <a:off x="28956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5130" name="Text Box 20"/>
            <p:cNvSpPr txBox="1">
              <a:spLocks noChangeArrowheads="1"/>
            </p:cNvSpPr>
            <p:nvPr/>
          </p:nvSpPr>
          <p:spPr bwMode="auto">
            <a:xfrm>
              <a:off x="58674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5131" name="Text Box 22"/>
            <p:cNvSpPr txBox="1">
              <a:spLocks noChangeArrowheads="1"/>
            </p:cNvSpPr>
            <p:nvPr/>
          </p:nvSpPr>
          <p:spPr bwMode="auto">
            <a:xfrm>
              <a:off x="65532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3</a:t>
              </a:r>
              <a:endParaRPr lang="en-US" altLang="en-US" i="1"/>
            </a:p>
          </p:txBody>
        </p:sp>
        <p:sp>
          <p:nvSpPr>
            <p:cNvPr id="5132" name="Text Box 23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5133" name="Text Box 25"/>
            <p:cNvSpPr txBox="1">
              <a:spLocks noChangeArrowheads="1"/>
            </p:cNvSpPr>
            <p:nvPr/>
          </p:nvSpPr>
          <p:spPr bwMode="auto">
            <a:xfrm>
              <a:off x="7239000" y="60960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134" name="Text Box 26"/>
            <p:cNvSpPr txBox="1">
              <a:spLocks noChangeArrowheads="1"/>
            </p:cNvSpPr>
            <p:nvPr/>
          </p:nvSpPr>
          <p:spPr bwMode="auto">
            <a:xfrm>
              <a:off x="8001000" y="6096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  <a:r>
                <a:rPr lang="en-US" altLang="en-US" i="1" baseline="-25000"/>
                <a:t>4</a:t>
              </a:r>
              <a:endParaRPr lang="en-US" altLang="en-US"/>
            </a:p>
          </p:txBody>
        </p:sp>
        <p:grpSp>
          <p:nvGrpSpPr>
            <p:cNvPr id="5135" name="Group 36"/>
            <p:cNvGrpSpPr>
              <a:grpSpLocks/>
            </p:cNvGrpSpPr>
            <p:nvPr/>
          </p:nvGrpSpPr>
          <p:grpSpPr bwMode="auto">
            <a:xfrm>
              <a:off x="152400" y="3352800"/>
              <a:ext cx="8839200" cy="3124200"/>
              <a:chOff x="152400" y="3352800"/>
              <a:chExt cx="8839200" cy="3124200"/>
            </a:xfrm>
          </p:grpSpPr>
          <p:sp>
            <p:nvSpPr>
              <p:cNvPr id="5136" name="Freeform 2" descr="Dark downward diagonal"/>
              <p:cNvSpPr>
                <a:spLocks/>
              </p:cNvSpPr>
              <p:nvPr/>
            </p:nvSpPr>
            <p:spPr bwMode="auto">
              <a:xfrm>
                <a:off x="2286000" y="3810000"/>
                <a:ext cx="1524000" cy="2362200"/>
              </a:xfrm>
              <a:custGeom>
                <a:avLst/>
                <a:gdLst>
                  <a:gd name="T0" fmla="*/ 0 w 960"/>
                  <a:gd name="T1" fmla="*/ 2147483647 h 1488"/>
                  <a:gd name="T2" fmla="*/ 0 w 960"/>
                  <a:gd name="T3" fmla="*/ 2147483647 h 1488"/>
                  <a:gd name="T4" fmla="*/ 2147483647 w 960"/>
                  <a:gd name="T5" fmla="*/ 0 h 1488"/>
                  <a:gd name="T6" fmla="*/ 2147483647 w 960"/>
                  <a:gd name="T7" fmla="*/ 2147483647 h 1488"/>
                  <a:gd name="T8" fmla="*/ 0 w 960"/>
                  <a:gd name="T9" fmla="*/ 2147483647 h 1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1488"/>
                  <a:gd name="T17" fmla="*/ 960 w 960"/>
                  <a:gd name="T18" fmla="*/ 1488 h 1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1488">
                    <a:moveTo>
                      <a:pt x="0" y="1488"/>
                    </a:moveTo>
                    <a:lnTo>
                      <a:pt x="0" y="960"/>
                    </a:lnTo>
                    <a:lnTo>
                      <a:pt x="960" y="0"/>
                    </a:lnTo>
                    <a:lnTo>
                      <a:pt x="960" y="1488"/>
                    </a:lnTo>
                    <a:lnTo>
                      <a:pt x="0" y="1488"/>
                    </a:lnTo>
                    <a:close/>
                  </a:path>
                </a:pathLst>
              </a:custGeom>
              <a:pattFill prst="dkDn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lang="en-US" altLang="en-US"/>
                  <a:t>Task 0</a:t>
                </a:r>
              </a:p>
              <a:p>
                <a:r>
                  <a:rPr lang="en-US" altLang="en-US"/>
                  <a:t>Core 0</a:t>
                </a:r>
              </a:p>
            </p:txBody>
          </p:sp>
          <p:sp>
            <p:nvSpPr>
              <p:cNvPr id="5137" name="Freeform 3" descr="Dark upward diagonal"/>
              <p:cNvSpPr>
                <a:spLocks/>
              </p:cNvSpPr>
              <p:nvPr/>
            </p:nvSpPr>
            <p:spPr bwMode="auto">
              <a:xfrm>
                <a:off x="3810000" y="3810000"/>
                <a:ext cx="1600200" cy="2362200"/>
              </a:xfrm>
              <a:custGeom>
                <a:avLst/>
                <a:gdLst>
                  <a:gd name="T0" fmla="*/ 0 w 1008"/>
                  <a:gd name="T1" fmla="*/ 2147483647 h 1488"/>
                  <a:gd name="T2" fmla="*/ 0 w 1008"/>
                  <a:gd name="T3" fmla="*/ 0 h 1488"/>
                  <a:gd name="T4" fmla="*/ 2147483647 w 1008"/>
                  <a:gd name="T5" fmla="*/ 2147483647 h 1488"/>
                  <a:gd name="T6" fmla="*/ 2147483647 w 1008"/>
                  <a:gd name="T7" fmla="*/ 2147483647 h 1488"/>
                  <a:gd name="T8" fmla="*/ 0 w 1008"/>
                  <a:gd name="T9" fmla="*/ 2147483647 h 1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8"/>
                  <a:gd name="T16" fmla="*/ 0 h 1488"/>
                  <a:gd name="T17" fmla="*/ 1008 w 1008"/>
                  <a:gd name="T18" fmla="*/ 1488 h 1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8" h="1488">
                    <a:moveTo>
                      <a:pt x="0" y="1488"/>
                    </a:moveTo>
                    <a:lnTo>
                      <a:pt x="0" y="0"/>
                    </a:lnTo>
                    <a:lnTo>
                      <a:pt x="1008" y="48"/>
                    </a:lnTo>
                    <a:lnTo>
                      <a:pt x="1008" y="1488"/>
                    </a:lnTo>
                    <a:lnTo>
                      <a:pt x="0" y="1488"/>
                    </a:lnTo>
                    <a:close/>
                  </a:path>
                </a:pathLst>
              </a:custGeom>
              <a:pattFill prst="dkUp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lang="en-US" altLang="en-US"/>
                  <a:t>Task 1</a:t>
                </a:r>
              </a:p>
              <a:p>
                <a:r>
                  <a:rPr lang="en-US" altLang="en-US"/>
                  <a:t>Core 1</a:t>
                </a:r>
              </a:p>
            </p:txBody>
          </p:sp>
          <p:sp>
            <p:nvSpPr>
              <p:cNvPr id="5138" name="Freeform 4" descr="Dark downward diagonal"/>
              <p:cNvSpPr>
                <a:spLocks/>
              </p:cNvSpPr>
              <p:nvPr/>
            </p:nvSpPr>
            <p:spPr bwMode="auto">
              <a:xfrm>
                <a:off x="5410200" y="3886200"/>
                <a:ext cx="1447800" cy="2286000"/>
              </a:xfrm>
              <a:custGeom>
                <a:avLst/>
                <a:gdLst>
                  <a:gd name="T0" fmla="*/ 0 w 912"/>
                  <a:gd name="T1" fmla="*/ 2147483647 h 1440"/>
                  <a:gd name="T2" fmla="*/ 0 w 912"/>
                  <a:gd name="T3" fmla="*/ 0 h 1440"/>
                  <a:gd name="T4" fmla="*/ 2147483647 w 912"/>
                  <a:gd name="T5" fmla="*/ 2147483647 h 1440"/>
                  <a:gd name="T6" fmla="*/ 2147483647 w 912"/>
                  <a:gd name="T7" fmla="*/ 2147483647 h 1440"/>
                  <a:gd name="T8" fmla="*/ 0 w 912"/>
                  <a:gd name="T9" fmla="*/ 2147483647 h 14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2"/>
                  <a:gd name="T16" fmla="*/ 0 h 1440"/>
                  <a:gd name="T17" fmla="*/ 912 w 912"/>
                  <a:gd name="T18" fmla="*/ 1440 h 14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2" h="1440">
                    <a:moveTo>
                      <a:pt x="0" y="1440"/>
                    </a:moveTo>
                    <a:lnTo>
                      <a:pt x="0" y="0"/>
                    </a:lnTo>
                    <a:lnTo>
                      <a:pt x="912" y="192"/>
                    </a:lnTo>
                    <a:lnTo>
                      <a:pt x="912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pattFill prst="dkDn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r>
                  <a:rPr lang="en-US" altLang="en-US"/>
                  <a:t>Task 2</a:t>
                </a:r>
              </a:p>
              <a:p>
                <a:r>
                  <a:rPr lang="en-US" altLang="en-US"/>
                  <a:t>Core 2</a:t>
                </a:r>
              </a:p>
            </p:txBody>
          </p:sp>
          <p:sp>
            <p:nvSpPr>
              <p:cNvPr id="5139" name="Freeform 5" descr="Dark upward diagonal"/>
              <p:cNvSpPr>
                <a:spLocks/>
              </p:cNvSpPr>
              <p:nvPr/>
            </p:nvSpPr>
            <p:spPr bwMode="auto">
              <a:xfrm>
                <a:off x="6858000" y="3429000"/>
                <a:ext cx="1371600" cy="2743200"/>
              </a:xfrm>
              <a:custGeom>
                <a:avLst/>
                <a:gdLst>
                  <a:gd name="T0" fmla="*/ 0 w 864"/>
                  <a:gd name="T1" fmla="*/ 2147483647 h 1728"/>
                  <a:gd name="T2" fmla="*/ 0 w 864"/>
                  <a:gd name="T3" fmla="*/ 2147483647 h 1728"/>
                  <a:gd name="T4" fmla="*/ 2147483647 w 864"/>
                  <a:gd name="T5" fmla="*/ 0 h 1728"/>
                  <a:gd name="T6" fmla="*/ 2147483647 w 864"/>
                  <a:gd name="T7" fmla="*/ 2147483647 h 1728"/>
                  <a:gd name="T8" fmla="*/ 0 w 864"/>
                  <a:gd name="T9" fmla="*/ 2147483647 h 17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4"/>
                  <a:gd name="T16" fmla="*/ 0 h 1728"/>
                  <a:gd name="T17" fmla="*/ 864 w 864"/>
                  <a:gd name="T18" fmla="*/ 1728 h 17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4" h="1728">
                    <a:moveTo>
                      <a:pt x="0" y="1728"/>
                    </a:moveTo>
                    <a:lnTo>
                      <a:pt x="0" y="480"/>
                    </a:lnTo>
                    <a:lnTo>
                      <a:pt x="864" y="0"/>
                    </a:lnTo>
                    <a:lnTo>
                      <a:pt x="864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pattFill prst="dkUpDiag">
                <a:fgClr>
                  <a:srgbClr val="0099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  <a:p>
                <a:r>
                  <a:rPr lang="en-US" altLang="en-US"/>
                  <a:t>Task 3</a:t>
                </a:r>
              </a:p>
              <a:p>
                <a:r>
                  <a:rPr lang="en-US" altLang="en-US"/>
                  <a:t>Core 3</a:t>
                </a:r>
              </a:p>
            </p:txBody>
          </p:sp>
          <p:sp>
            <p:nvSpPr>
              <p:cNvPr id="5140" name="Line 8"/>
              <p:cNvSpPr>
                <a:spLocks noChangeShapeType="1"/>
              </p:cNvSpPr>
              <p:nvPr/>
            </p:nvSpPr>
            <p:spPr bwMode="auto">
              <a:xfrm>
                <a:off x="1600200" y="6172200"/>
                <a:ext cx="7010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Line 9"/>
              <p:cNvSpPr>
                <a:spLocks noChangeShapeType="1"/>
              </p:cNvSpPr>
              <p:nvPr/>
            </p:nvSpPr>
            <p:spPr bwMode="auto">
              <a:xfrm flipV="1">
                <a:off x="1600200" y="3733800"/>
                <a:ext cx="0" cy="2438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Freeform 10"/>
              <p:cNvSpPr>
                <a:spLocks/>
              </p:cNvSpPr>
              <p:nvPr/>
            </p:nvSpPr>
            <p:spPr bwMode="auto">
              <a:xfrm>
                <a:off x="2286000" y="3429000"/>
                <a:ext cx="5943600" cy="1905000"/>
              </a:xfrm>
              <a:custGeom>
                <a:avLst/>
                <a:gdLst>
                  <a:gd name="T0" fmla="*/ 0 w 3648"/>
                  <a:gd name="T1" fmla="*/ 2147483647 h 1104"/>
                  <a:gd name="T2" fmla="*/ 2147483647 w 3648"/>
                  <a:gd name="T3" fmla="*/ 2147483647 h 1104"/>
                  <a:gd name="T4" fmla="*/ 2147483647 w 3648"/>
                  <a:gd name="T5" fmla="*/ 2147483647 h 1104"/>
                  <a:gd name="T6" fmla="*/ 2147483647 w 3648"/>
                  <a:gd name="T7" fmla="*/ 2147483647 h 1104"/>
                  <a:gd name="T8" fmla="*/ 2147483647 w 3648"/>
                  <a:gd name="T9" fmla="*/ 2147483647 h 1104"/>
                  <a:gd name="T10" fmla="*/ 2147483647 w 3648"/>
                  <a:gd name="T11" fmla="*/ 2147483647 h 1104"/>
                  <a:gd name="T12" fmla="*/ 2147483647 w 3648"/>
                  <a:gd name="T13" fmla="*/ 2147483647 h 1104"/>
                  <a:gd name="T14" fmla="*/ 2147483647 w 3648"/>
                  <a:gd name="T15" fmla="*/ 2147483647 h 1104"/>
                  <a:gd name="T16" fmla="*/ 2147483647 w 3648"/>
                  <a:gd name="T17" fmla="*/ 2147483647 h 1104"/>
                  <a:gd name="T18" fmla="*/ 2147483647 w 3648"/>
                  <a:gd name="T19" fmla="*/ 0 h 1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48"/>
                  <a:gd name="T31" fmla="*/ 0 h 1104"/>
                  <a:gd name="T32" fmla="*/ 3648 w 3648"/>
                  <a:gd name="T33" fmla="*/ 1104 h 1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48" h="1104">
                    <a:moveTo>
                      <a:pt x="0" y="1104"/>
                    </a:moveTo>
                    <a:cubicBezTo>
                      <a:pt x="104" y="908"/>
                      <a:pt x="208" y="712"/>
                      <a:pt x="336" y="576"/>
                    </a:cubicBezTo>
                    <a:cubicBezTo>
                      <a:pt x="464" y="440"/>
                      <a:pt x="624" y="360"/>
                      <a:pt x="768" y="288"/>
                    </a:cubicBezTo>
                    <a:cubicBezTo>
                      <a:pt x="912" y="216"/>
                      <a:pt x="1064" y="168"/>
                      <a:pt x="1200" y="144"/>
                    </a:cubicBezTo>
                    <a:cubicBezTo>
                      <a:pt x="1336" y="120"/>
                      <a:pt x="1448" y="120"/>
                      <a:pt x="1584" y="144"/>
                    </a:cubicBezTo>
                    <a:cubicBezTo>
                      <a:pt x="1720" y="168"/>
                      <a:pt x="1856" y="232"/>
                      <a:pt x="2016" y="288"/>
                    </a:cubicBezTo>
                    <a:cubicBezTo>
                      <a:pt x="2176" y="344"/>
                      <a:pt x="2360" y="464"/>
                      <a:pt x="2544" y="480"/>
                    </a:cubicBezTo>
                    <a:cubicBezTo>
                      <a:pt x="2728" y="496"/>
                      <a:pt x="2968" y="432"/>
                      <a:pt x="3120" y="384"/>
                    </a:cubicBezTo>
                    <a:cubicBezTo>
                      <a:pt x="3272" y="336"/>
                      <a:pt x="3368" y="256"/>
                      <a:pt x="3456" y="192"/>
                    </a:cubicBezTo>
                    <a:cubicBezTo>
                      <a:pt x="3544" y="128"/>
                      <a:pt x="3596" y="64"/>
                      <a:pt x="3648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Line 11"/>
              <p:cNvSpPr>
                <a:spLocks noChangeShapeType="1"/>
              </p:cNvSpPr>
              <p:nvPr/>
            </p:nvSpPr>
            <p:spPr bwMode="auto">
              <a:xfrm>
                <a:off x="2286000" y="5334000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Line 12"/>
              <p:cNvSpPr>
                <a:spLocks noChangeShapeType="1"/>
              </p:cNvSpPr>
              <p:nvPr/>
            </p:nvSpPr>
            <p:spPr bwMode="auto">
              <a:xfrm flipV="1">
                <a:off x="8229600" y="3429000"/>
                <a:ext cx="0" cy="2743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Text Box 15"/>
              <p:cNvSpPr txBox="1">
                <a:spLocks noChangeArrowheads="1"/>
              </p:cNvSpPr>
              <p:nvPr/>
            </p:nvSpPr>
            <p:spPr bwMode="auto">
              <a:xfrm>
                <a:off x="8686800" y="601980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i="1">
                    <a:solidFill>
                      <a:srgbClr val="FF3300"/>
                    </a:solidFill>
                  </a:rPr>
                  <a:t>x</a:t>
                </a:r>
                <a:endParaRPr lang="en-US" altLang="en-US"/>
              </a:p>
            </p:txBody>
          </p:sp>
          <p:sp>
            <p:nvSpPr>
              <p:cNvPr id="5146" name="Text Box 16"/>
              <p:cNvSpPr txBox="1">
                <a:spLocks noChangeArrowheads="1"/>
              </p:cNvSpPr>
              <p:nvPr/>
            </p:nvSpPr>
            <p:spPr bwMode="auto">
              <a:xfrm>
                <a:off x="5105400" y="3352800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i="1">
                    <a:solidFill>
                      <a:srgbClr val="FF3300"/>
                    </a:solidFill>
                  </a:rPr>
                  <a:t>f(x)</a:t>
                </a:r>
                <a:endParaRPr lang="en-US" altLang="en-US" i="1"/>
              </a:p>
            </p:txBody>
          </p:sp>
          <p:sp>
            <p:nvSpPr>
              <p:cNvPr id="5147" name="Line 17"/>
              <p:cNvSpPr>
                <a:spLocks noChangeShapeType="1"/>
              </p:cNvSpPr>
              <p:nvPr/>
            </p:nvSpPr>
            <p:spPr bwMode="auto">
              <a:xfrm>
                <a:off x="5410200" y="3886200"/>
                <a:ext cx="0" cy="228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Line 21"/>
              <p:cNvSpPr>
                <a:spLocks noChangeShapeType="1"/>
              </p:cNvSpPr>
              <p:nvPr/>
            </p:nvSpPr>
            <p:spPr bwMode="auto">
              <a:xfrm>
                <a:off x="6858000" y="4267200"/>
                <a:ext cx="0" cy="1905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Line 24"/>
              <p:cNvSpPr>
                <a:spLocks noChangeShapeType="1"/>
              </p:cNvSpPr>
              <p:nvPr/>
            </p:nvSpPr>
            <p:spPr bwMode="auto">
              <a:xfrm flipV="1">
                <a:off x="3810000" y="3810000"/>
                <a:ext cx="0" cy="2362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2" name="Object 27"/>
              <p:cNvGraphicFramePr>
                <a:graphicFrameLocks noChangeAspect="1"/>
              </p:cNvGraphicFramePr>
              <p:nvPr/>
            </p:nvGraphicFramePr>
            <p:xfrm>
              <a:off x="152400" y="5181600"/>
              <a:ext cx="1295400" cy="819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2" name="Equation" r:id="rId3" imgW="622080" imgH="393480" progId="Equation.3">
                      <p:embed/>
                    </p:oleObj>
                  </mc:Choice>
                  <mc:Fallback>
                    <p:oleObj name="Equation" r:id="rId3" imgW="622080" imgH="39348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5181600"/>
                            <a:ext cx="1295400" cy="819150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CC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0" name="Line 28"/>
              <p:cNvSpPr>
                <a:spLocks noChangeShapeType="1"/>
              </p:cNvSpPr>
              <p:nvPr/>
            </p:nvSpPr>
            <p:spPr bwMode="auto">
              <a:xfrm flipV="1">
                <a:off x="2286000" y="3810000"/>
                <a:ext cx="1524000" cy="15240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Line 29"/>
              <p:cNvSpPr>
                <a:spLocks noChangeShapeType="1"/>
              </p:cNvSpPr>
              <p:nvPr/>
            </p:nvSpPr>
            <p:spPr bwMode="auto">
              <a:xfrm>
                <a:off x="3810000" y="3810000"/>
                <a:ext cx="1600200" cy="762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Line 30"/>
              <p:cNvSpPr>
                <a:spLocks noChangeShapeType="1"/>
              </p:cNvSpPr>
              <p:nvPr/>
            </p:nvSpPr>
            <p:spPr bwMode="auto">
              <a:xfrm>
                <a:off x="5410200" y="3886200"/>
                <a:ext cx="1447800" cy="3048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Line 31"/>
              <p:cNvSpPr>
                <a:spLocks noChangeShapeType="1"/>
              </p:cNvSpPr>
              <p:nvPr/>
            </p:nvSpPr>
            <p:spPr bwMode="auto">
              <a:xfrm flipV="1">
                <a:off x="6858000" y="3429000"/>
                <a:ext cx="1371600" cy="762000"/>
              </a:xfrm>
              <a:prstGeom prst="line">
                <a:avLst/>
              </a:prstGeom>
              <a:noFill/>
              <a:ln w="3810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Oval 32"/>
              <p:cNvSpPr>
                <a:spLocks noChangeArrowheads="1"/>
              </p:cNvSpPr>
              <p:nvPr/>
            </p:nvSpPr>
            <p:spPr bwMode="auto">
              <a:xfrm>
                <a:off x="2209800" y="5257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5" name="Oval 33"/>
              <p:cNvSpPr>
                <a:spLocks noChangeArrowheads="1"/>
              </p:cNvSpPr>
              <p:nvPr/>
            </p:nvSpPr>
            <p:spPr bwMode="auto">
              <a:xfrm>
                <a:off x="3733800" y="3733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6" name="Oval 34"/>
              <p:cNvSpPr>
                <a:spLocks noChangeArrowheads="1"/>
              </p:cNvSpPr>
              <p:nvPr/>
            </p:nvSpPr>
            <p:spPr bwMode="auto">
              <a:xfrm>
                <a:off x="5334000" y="38100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7" name="Oval 35"/>
              <p:cNvSpPr>
                <a:spLocks noChangeArrowheads="1"/>
              </p:cNvSpPr>
              <p:nvPr/>
            </p:nvSpPr>
            <p:spPr bwMode="auto">
              <a:xfrm>
                <a:off x="6781800" y="4114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58" name="Oval 36"/>
              <p:cNvSpPr>
                <a:spLocks noChangeArrowheads="1"/>
              </p:cNvSpPr>
              <p:nvPr/>
            </p:nvSpPr>
            <p:spPr bwMode="auto">
              <a:xfrm>
                <a:off x="8153400" y="3352800"/>
                <a:ext cx="152400" cy="152400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pseudo-code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990600" y="1143000"/>
            <a:ext cx="7777163" cy="4897438"/>
            <a:chOff x="1043608" y="1340768"/>
            <a:chExt cx="7361237" cy="4544938"/>
          </a:xfrm>
        </p:grpSpPr>
        <p:pic>
          <p:nvPicPr>
            <p:cNvPr id="430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132856"/>
              <a:ext cx="7361237" cy="37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340768"/>
              <a:ext cx="341947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447800" y="3048000"/>
            <a:ext cx="7086600" cy="2438400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5257800" y="4953000"/>
            <a:ext cx="347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Summation of local values</a:t>
            </a: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6248400" y="1676400"/>
            <a:ext cx="302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Compute the local area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1524000" y="1447800"/>
            <a:ext cx="7162800" cy="1524000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862013" y="304800"/>
            <a:ext cx="8281987" cy="1323975"/>
          </a:xfrm>
        </p:spPr>
        <p:txBody>
          <a:bodyPr/>
          <a:lstStyle/>
          <a:p>
            <a:r>
              <a:rPr lang="en-US" altLang="en-US"/>
              <a:t>Tasks and communications for Trapezoidal Rule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44036" name="Picture 2" descr="f03-05-978012374260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8708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version (1)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772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38200" y="4953000"/>
            <a:ext cx="7162800" cy="1524000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4724400" y="5867400"/>
            <a:ext cx="318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Use send/receive to sum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version (2)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745538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838200" y="1219200"/>
            <a:ext cx="7162800" cy="1524000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4953000" y="1295400"/>
            <a:ext cx="318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Use send/receive to sum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77200" cy="762000"/>
          </a:xfrm>
        </p:spPr>
        <p:txBody>
          <a:bodyPr/>
          <a:lstStyle/>
          <a:p>
            <a:r>
              <a:rPr lang="en-US" altLang="en-US"/>
              <a:t>First version: Trapezoidal Rule of local area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125538"/>
            <a:ext cx="8977312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I/O handling in  trapezoidal program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270875" cy="2951162"/>
          </a:xfrm>
        </p:spPr>
        <p:txBody>
          <a:bodyPr/>
          <a:lstStyle/>
          <a:p>
            <a:r>
              <a:rPr lang="en-US" altLang="en-US"/>
              <a:t>Most MPI implementations only allow process 0 in MPI_COMM_WORLD access to </a:t>
            </a:r>
            <a:r>
              <a:rPr lang="en-US" altLang="en-US">
                <a:solidFill>
                  <a:srgbClr val="0066FF"/>
                </a:solidFill>
              </a:rPr>
              <a:t>stdin</a:t>
            </a:r>
            <a:r>
              <a:rPr lang="en-US" altLang="en-US"/>
              <a:t>.</a:t>
            </a:r>
          </a:p>
          <a:p>
            <a:r>
              <a:rPr lang="en-US" altLang="en-US"/>
              <a:t>Process 0 must read the data (scanf) and send to the other processes.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5276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for reading user input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AU" sz="1000">
                <a:latin typeface="+mn-lt"/>
              </a:rPr>
              <a:t>Copyright © 2010, Elsevier Inc. All rights Reserved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48176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295400" y="3276600"/>
            <a:ext cx="7848600" cy="2743200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5410200" y="5638800"/>
            <a:ext cx="348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Broadcast parameters</a:t>
            </a: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1295400" y="2590800"/>
            <a:ext cx="7848600" cy="685800"/>
          </a:xfrm>
          <a:prstGeom prst="rect">
            <a:avLst/>
          </a:prstGeom>
          <a:solidFill>
            <a:schemeClr val="accent1">
              <a:alpha val="1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endParaRPr lang="en-US" altLang="en-US"/>
          </a:p>
        </p:txBody>
      </p:sp>
      <p:sp>
        <p:nvSpPr>
          <p:cNvPr id="49160" name="TextBox 7"/>
          <p:cNvSpPr txBox="1">
            <a:spLocks noChangeArrowheads="1"/>
          </p:cNvSpPr>
          <p:nvPr/>
        </p:nvSpPr>
        <p:spPr bwMode="auto">
          <a:xfrm>
            <a:off x="5410200" y="26670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Process 0 inputs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43713" y="6137275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8BD70F3-3A3F-B145-BDFF-08C35F235CBD}" type="slidenum">
              <a:rPr lang="en-US" altLang="en-US" sz="1000">
                <a:latin typeface="Arial" charset="0"/>
              </a:rPr>
              <a:pPr/>
              <a:t>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Advanced Features of MPI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4344988"/>
          </a:xfrm>
        </p:spPr>
        <p:txBody>
          <a:bodyPr/>
          <a:lstStyle/>
          <a:p>
            <a:r>
              <a:rPr lang="en-US" altLang="en-US" b="0" u="sng">
                <a:solidFill>
                  <a:schemeClr val="tx2"/>
                </a:solidFill>
              </a:rPr>
              <a:t>Communicators</a:t>
            </a:r>
            <a:r>
              <a:rPr lang="en-US" altLang="en-US" b="0"/>
              <a:t> encapsulate communication spaces for library safety</a:t>
            </a:r>
          </a:p>
          <a:p>
            <a:r>
              <a:rPr lang="en-US" altLang="en-US" b="0" u="sng">
                <a:solidFill>
                  <a:schemeClr val="tx2"/>
                </a:solidFill>
              </a:rPr>
              <a:t>Datatypes</a:t>
            </a:r>
            <a:r>
              <a:rPr lang="en-US" altLang="en-US" b="0"/>
              <a:t> reduce copying costs and permit heterogeneity</a:t>
            </a:r>
          </a:p>
          <a:p>
            <a:r>
              <a:rPr lang="en-US" altLang="en-US" b="0"/>
              <a:t>Multiple communication </a:t>
            </a:r>
            <a:r>
              <a:rPr lang="en-US" altLang="en-US" b="0" u="sng">
                <a:solidFill>
                  <a:schemeClr val="tx2"/>
                </a:solidFill>
              </a:rPr>
              <a:t>modes</a:t>
            </a:r>
            <a:r>
              <a:rPr lang="en-US" altLang="en-US" b="0"/>
              <a:t> allow precise buffer management</a:t>
            </a:r>
          </a:p>
          <a:p>
            <a:r>
              <a:rPr lang="en-US" altLang="en-US" b="0"/>
              <a:t>Extensive </a:t>
            </a:r>
            <a:r>
              <a:rPr lang="en-US" altLang="en-US" b="0" u="sng">
                <a:solidFill>
                  <a:schemeClr val="tx2"/>
                </a:solidFill>
              </a:rPr>
              <a:t>collective operations</a:t>
            </a:r>
            <a:r>
              <a:rPr lang="en-US" altLang="en-US" b="0"/>
              <a:t> for scalable global communication</a:t>
            </a:r>
          </a:p>
          <a:p>
            <a:r>
              <a:rPr lang="en-US" altLang="en-US" b="0" u="sng">
                <a:solidFill>
                  <a:schemeClr val="tx2"/>
                </a:solidFill>
              </a:rPr>
              <a:t>Process topologies</a:t>
            </a:r>
            <a:r>
              <a:rPr lang="en-US" altLang="en-US" b="0"/>
              <a:t> permit efficient process placement, user views of process layout</a:t>
            </a:r>
          </a:p>
          <a:p>
            <a:r>
              <a:rPr lang="en-US" altLang="en-US" b="0" u="sng">
                <a:solidFill>
                  <a:schemeClr val="tx2"/>
                </a:solidFill>
              </a:rPr>
              <a:t>Profiling interface</a:t>
            </a:r>
            <a:r>
              <a:rPr lang="en-US" altLang="en-US" b="0"/>
              <a:t> encourages portable tools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600700" y="62484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43713" y="6149975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B58647E-A5F2-BC41-A817-2AE28E1CAEA9}" type="slidenum">
              <a:rPr lang="en-US" altLang="en-US" sz="1000">
                <a:latin typeface="Arial" charset="0"/>
              </a:rPr>
              <a:pPr/>
              <a:t>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15200" cy="609600"/>
          </a:xfrm>
        </p:spPr>
        <p:txBody>
          <a:bodyPr/>
          <a:lstStyle/>
          <a:p>
            <a:r>
              <a:rPr lang="en-US" altLang="en-US"/>
              <a:t>MPI Implementations &amp; References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3016250"/>
          </a:xfrm>
        </p:spPr>
        <p:txBody>
          <a:bodyPr/>
          <a:lstStyle/>
          <a:p>
            <a:r>
              <a:rPr lang="en-US" altLang="en-US" sz="2800"/>
              <a:t>The Standard itself (MPI-2, MPI-3):</a:t>
            </a:r>
          </a:p>
          <a:p>
            <a:pPr lvl="1"/>
            <a:r>
              <a:rPr lang="en-US" altLang="en-US"/>
              <a:t>at </a:t>
            </a:r>
            <a:r>
              <a:rPr lang="en-US" altLang="en-US">
                <a:hlinkClick r:id="rId3"/>
              </a:rPr>
              <a:t>http://www.mpi-forum.org</a:t>
            </a:r>
            <a:endParaRPr lang="en-US" altLang="en-US"/>
          </a:p>
          <a:p>
            <a:r>
              <a:rPr lang="en-US" altLang="en-US" sz="2800"/>
              <a:t>Implementation for Linux/Windows</a:t>
            </a:r>
          </a:p>
          <a:p>
            <a:pPr lvl="1"/>
            <a:r>
              <a:rPr lang="en-US" altLang="en-US" sz="2800"/>
              <a:t>Vendor specific implementation</a:t>
            </a:r>
          </a:p>
          <a:p>
            <a:pPr lvl="1"/>
            <a:r>
              <a:rPr lang="en-US" altLang="en-US" sz="2800"/>
              <a:t>MPICH </a:t>
            </a:r>
          </a:p>
          <a:p>
            <a:pPr lvl="1"/>
            <a:r>
              <a:rPr lang="en-US" altLang="en-US" sz="2800"/>
              <a:t>Open MPI </a:t>
            </a:r>
          </a:p>
          <a:p>
            <a:r>
              <a:rPr lang="en-US" altLang="en-US" sz="2800"/>
              <a:t>Other information on Web:</a:t>
            </a:r>
          </a:p>
          <a:p>
            <a:pPr lvl="1"/>
            <a:r>
              <a:rPr lang="en-US" altLang="en-US">
                <a:hlinkClick r:id="rId4"/>
              </a:rPr>
              <a:t>http://en.wikipedia.org/wiki/Message_Passing_Interface</a:t>
            </a:r>
            <a:endParaRPr lang="en-US" altLang="en-US"/>
          </a:p>
          <a:p>
            <a:pPr lvl="1"/>
            <a:r>
              <a:rPr lang="en-US" altLang="en-US">
                <a:hlinkClick r:id="rId5"/>
              </a:rPr>
              <a:t>http://www.mcs.anl.gov/mpi</a:t>
            </a:r>
            <a:r>
              <a:rPr lang="en-US" altLang="en-US"/>
              <a:t>   MPI talks and tutorials, a FAQ, other MPI pages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8015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BEB4586-9EF9-F04E-9A5E-4BE05D562B52}" type="slidenum">
              <a:rPr lang="en-US" altLang="en-US" sz="1000">
                <a:latin typeface="Arial" charset="0"/>
              </a:rPr>
              <a:pPr/>
              <a:t>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745287" cy="760412"/>
          </a:xfrm>
        </p:spPr>
        <p:txBody>
          <a:bodyPr/>
          <a:lstStyle/>
          <a:p>
            <a:r>
              <a:rPr lang="en-US" altLang="en-US"/>
              <a:t>MPI is Simple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3067050"/>
          </a:xfrm>
        </p:spPr>
        <p:txBody>
          <a:bodyPr/>
          <a:lstStyle/>
          <a:p>
            <a:r>
              <a:rPr lang="en-US" altLang="en-US"/>
              <a:t>Many parallel programs can be written using just these six functions, only two of which are non-trivial:</a:t>
            </a:r>
          </a:p>
          <a:p>
            <a:pPr lvl="1">
              <a:lnSpc>
                <a:spcPct val="110000"/>
              </a:lnSpc>
            </a:pPr>
            <a:r>
              <a:rPr lang="en-US" altLang="en-US" b="1">
                <a:latin typeface="Courier New" charset="0"/>
              </a:rPr>
              <a:t>MPI_INIT</a:t>
            </a:r>
          </a:p>
          <a:p>
            <a:pPr lvl="1">
              <a:lnSpc>
                <a:spcPct val="110000"/>
              </a:lnSpc>
            </a:pPr>
            <a:r>
              <a:rPr lang="en-US" altLang="en-US" b="1">
                <a:latin typeface="Courier New" charset="0"/>
              </a:rPr>
              <a:t>MPI_FINALIZE</a:t>
            </a:r>
          </a:p>
          <a:p>
            <a:pPr lvl="1">
              <a:lnSpc>
                <a:spcPct val="110000"/>
              </a:lnSpc>
            </a:pPr>
            <a:r>
              <a:rPr lang="en-US" altLang="en-US" b="1">
                <a:latin typeface="Courier New" charset="0"/>
              </a:rPr>
              <a:t>MPI_COMM_SIZE</a:t>
            </a:r>
          </a:p>
          <a:p>
            <a:pPr lvl="1">
              <a:lnSpc>
                <a:spcPct val="110000"/>
              </a:lnSpc>
            </a:pPr>
            <a:r>
              <a:rPr lang="en-US" altLang="en-US" b="1">
                <a:latin typeface="Courier New" charset="0"/>
              </a:rPr>
              <a:t>MPI_COMM_RANK</a:t>
            </a:r>
          </a:p>
          <a:p>
            <a:pPr lvl="1">
              <a:lnSpc>
                <a:spcPct val="110000"/>
              </a:lnSpc>
            </a:pPr>
            <a:r>
              <a:rPr lang="en-US" altLang="en-US" b="1">
                <a:latin typeface="Courier New" charset="0"/>
              </a:rPr>
              <a:t>MPI_SEND</a:t>
            </a:r>
          </a:p>
          <a:p>
            <a:pPr lvl="1">
              <a:lnSpc>
                <a:spcPct val="110000"/>
              </a:lnSpc>
            </a:pPr>
            <a:r>
              <a:rPr lang="en-US" altLang="en-US" b="1">
                <a:latin typeface="Courier New" charset="0"/>
              </a:rPr>
              <a:t>MPI_RECV</a:t>
            </a:r>
          </a:p>
          <a:p>
            <a:pPr>
              <a:lnSpc>
                <a:spcPct val="110000"/>
              </a:lnSpc>
            </a:pPr>
            <a:r>
              <a:rPr lang="en-US" altLang="en-US">
                <a:latin typeface="Courier New" charset="0"/>
              </a:rPr>
              <a:t>To measure time:  MPI_Wtime()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740400" y="63246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50075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8503998-FE29-374D-8587-8801C8283A56}" type="slidenum">
              <a:rPr lang="en-US" altLang="en-US" sz="1000">
                <a:latin typeface="Arial" charset="0"/>
              </a:rPr>
              <a:pPr/>
              <a:t>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306388"/>
            <a:ext cx="6151562" cy="422275"/>
          </a:xfrm>
        </p:spPr>
        <p:txBody>
          <a:bodyPr/>
          <a:lstStyle/>
          <a:p>
            <a:r>
              <a:rPr lang="en-US" altLang="en-US"/>
              <a:t>Finding Out About the Environment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027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Two important questions raised early: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How many processes are participating in this computation?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Which one am I?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MPI functions to answer these questions: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Courier New" charset="0"/>
              </a:rPr>
              <a:t>MPI_Comm_size</a:t>
            </a:r>
            <a:r>
              <a:rPr lang="en-US" altLang="en-US"/>
              <a:t> reports the number of processes.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latin typeface="Courier New" charset="0"/>
              </a:rPr>
              <a:t>MPI_Comm_rank</a:t>
            </a:r>
            <a:r>
              <a:rPr lang="en-US" altLang="en-US"/>
              <a:t> reports the </a:t>
            </a:r>
            <a:r>
              <a:rPr lang="en-US" altLang="en-US" i="1"/>
              <a:t>rank</a:t>
            </a:r>
            <a:r>
              <a:rPr lang="en-US" altLang="en-US"/>
              <a:t>, a number between 0 and size-1, identifying the calling process</a:t>
            </a:r>
          </a:p>
          <a:p>
            <a:pPr lvl="2">
              <a:lnSpc>
                <a:spcPct val="90000"/>
              </a:lnSpc>
            </a:pPr>
            <a:r>
              <a:rPr lang="en-US" altLang="en-US" i="1">
                <a:solidFill>
                  <a:srgbClr val="AEAEAE"/>
                </a:solidFill>
              </a:rPr>
              <a:t>p</a:t>
            </a:r>
            <a:r>
              <a:rPr lang="en-US" altLang="en-US"/>
              <a:t> processes are numbered </a:t>
            </a:r>
            <a:r>
              <a:rPr lang="en-US" altLang="en-US" i="1">
                <a:solidFill>
                  <a:srgbClr val="AEAEAE"/>
                </a:solidFill>
              </a:rPr>
              <a:t>0, 1, 2, .. p-1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707063" y="6248400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2785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5102A64-CB87-404F-A02B-9A49694D3162}" type="slidenum">
              <a:rPr lang="en-US" altLang="en-US" sz="1000">
                <a:latin typeface="Arial" charset="0"/>
              </a:rPr>
              <a:pPr/>
              <a:t>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772400" cy="1143000"/>
          </a:xfrm>
        </p:spPr>
        <p:txBody>
          <a:bodyPr/>
          <a:lstStyle/>
          <a:p>
            <a:r>
              <a:rPr lang="en-US" altLang="en-US"/>
              <a:t>Mpi_hello (C)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839200" cy="4514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#include "mpi.h"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#include &lt;stdio.h&gt;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>
              <a:latin typeface="Courier New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int main( int argc, char *argv[]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    int rank, size;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    MPI_Init( &amp;argc, &amp;argv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    MPI_Comm_rank( MPI_COMM_WORLD, &amp;rank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    MPI_Comm_size( MPI_COMM_WORLD, &amp;size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    printf( "I am %d of %d!\n", rank, size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    MPI_Finalize();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    return 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charset="0"/>
              </a:rPr>
              <a:t>}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684838" y="6289675"/>
            <a:ext cx="248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400"/>
              <a:t>Slide source: Bill Gropp, 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10436</TotalTime>
  <Words>2370</Words>
  <Application>Microsoft Macintosh PowerPoint</Application>
  <PresentationFormat>On-screen Show (4:3)</PresentationFormat>
  <Paragraphs>446</Paragraphs>
  <Slides>47</Slides>
  <Notes>15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MS PGothic</vt:lpstr>
      <vt:lpstr>Arial</vt:lpstr>
      <vt:lpstr>Courier New</vt:lpstr>
      <vt:lpstr>Helvetica</vt:lpstr>
      <vt:lpstr>Times</vt:lpstr>
      <vt:lpstr>Wingdings</vt:lpstr>
      <vt:lpstr>Blank Presentation</vt:lpstr>
      <vt:lpstr>Worksheet</vt:lpstr>
      <vt:lpstr>Equation</vt:lpstr>
      <vt:lpstr>Distributed Memory Programming  with Message-Passing</vt:lpstr>
      <vt:lpstr>Outline</vt:lpstr>
      <vt:lpstr>Mainly for distributed memory systems</vt:lpstr>
      <vt:lpstr>Message Passing Libraries </vt:lpstr>
      <vt:lpstr>Advanced Features of MPI</vt:lpstr>
      <vt:lpstr>MPI Implementations &amp; References</vt:lpstr>
      <vt:lpstr>MPI is Simple</vt:lpstr>
      <vt:lpstr>Finding Out About the Environment</vt:lpstr>
      <vt:lpstr>Mpi_hello (C)</vt:lpstr>
      <vt:lpstr>Mpi_hello (C++)</vt:lpstr>
      <vt:lpstr>Compilation</vt:lpstr>
      <vt:lpstr>Execution with mpirun or mpiexec</vt:lpstr>
      <vt:lpstr>Execution</vt:lpstr>
      <vt:lpstr>mpirun  -n  4  ./mpi_hello</vt:lpstr>
      <vt:lpstr>Running an MPI job at Comet</vt:lpstr>
      <vt:lpstr>MPI Programs</vt:lpstr>
      <vt:lpstr>MPI Components</vt:lpstr>
      <vt:lpstr>Basic Outline</vt:lpstr>
      <vt:lpstr>Basic Concepts: Communicator</vt:lpstr>
      <vt:lpstr>Communicators</vt:lpstr>
      <vt:lpstr>Basic Send</vt:lpstr>
      <vt:lpstr>Data types</vt:lpstr>
      <vt:lpstr>MPI Datatypes</vt:lpstr>
      <vt:lpstr>Basic Receive: Block until a matching message is received</vt:lpstr>
      <vt:lpstr>Message matching</vt:lpstr>
      <vt:lpstr>Receiving messages without knowing</vt:lpstr>
      <vt:lpstr>Status argument:   who sent me and what tag is?</vt:lpstr>
      <vt:lpstr>Retrieving Further Information from status argument in C</vt:lpstr>
      <vt:lpstr>Retrieving Further Information in C++ </vt:lpstr>
      <vt:lpstr>MPI Example:  Simple send/recive</vt:lpstr>
      <vt:lpstr>MPI Send/Receive Example with C++</vt:lpstr>
      <vt:lpstr>MPI_Wtime() </vt:lpstr>
      <vt:lpstr>Example of using MPI_Wtime()</vt:lpstr>
      <vt:lpstr>MPI Example: Numerical Integration With Trapezoidal Rule   Pacheco’s book p. 94-101</vt:lpstr>
      <vt:lpstr>PowerPoint Presentation</vt:lpstr>
      <vt:lpstr>Trapezoid Rule</vt:lpstr>
      <vt:lpstr>Composite Trapezoid Rule</vt:lpstr>
      <vt:lpstr>Implementing Composite Trapezoidal Rule</vt:lpstr>
      <vt:lpstr>Pseudo-code for a serial program</vt:lpstr>
      <vt:lpstr>Parallelizing the Trapezoidal Rule</vt:lpstr>
      <vt:lpstr>Parallel pseudo-code</vt:lpstr>
      <vt:lpstr>Tasks and communications for Trapezoidal Rule</vt:lpstr>
      <vt:lpstr>First version (1)</vt:lpstr>
      <vt:lpstr>First version (2)</vt:lpstr>
      <vt:lpstr>First version: Trapezoidal Rule of local area</vt:lpstr>
      <vt:lpstr>I/O handling in  trapezoidal program</vt:lpstr>
      <vt:lpstr>Function for reading user input</vt:lpstr>
    </vt:vector>
  </TitlesOfParts>
  <Company>Anvil Graphic Design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Ask.com PowerPoint Presentation</dc:title>
  <dc:creator>Tao Yang</dc:creator>
  <cp:lastModifiedBy>Microsoft Office User</cp:lastModifiedBy>
  <cp:revision>439</cp:revision>
  <cp:lastPrinted>2017-10-17T18:01:35Z</cp:lastPrinted>
  <dcterms:created xsi:type="dcterms:W3CDTF">2006-02-22T20:20:43Z</dcterms:created>
  <dcterms:modified xsi:type="dcterms:W3CDTF">2017-10-19T05:36:40Z</dcterms:modified>
</cp:coreProperties>
</file>