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658" r:id="rId2"/>
    <p:sldId id="628" r:id="rId3"/>
    <p:sldId id="626" r:id="rId4"/>
    <p:sldId id="667" r:id="rId5"/>
    <p:sldId id="669" r:id="rId6"/>
    <p:sldId id="582" r:id="rId7"/>
    <p:sldId id="668" r:id="rId8"/>
    <p:sldId id="584" r:id="rId9"/>
    <p:sldId id="588" r:id="rId10"/>
    <p:sldId id="586" r:id="rId11"/>
    <p:sldId id="477" r:id="rId12"/>
    <p:sldId id="574" r:id="rId13"/>
    <p:sldId id="578" r:id="rId14"/>
    <p:sldId id="579" r:id="rId15"/>
    <p:sldId id="660" r:id="rId16"/>
    <p:sldId id="661" r:id="rId17"/>
    <p:sldId id="662" r:id="rId18"/>
    <p:sldId id="644" r:id="rId19"/>
    <p:sldId id="663" r:id="rId20"/>
    <p:sldId id="665" r:id="rId21"/>
    <p:sldId id="666" r:id="rId22"/>
    <p:sldId id="646" r:id="rId23"/>
    <p:sldId id="647" r:id="rId24"/>
    <p:sldId id="648" r:id="rId25"/>
    <p:sldId id="649" r:id="rId26"/>
    <p:sldId id="650" r:id="rId27"/>
    <p:sldId id="651" r:id="rId28"/>
    <p:sldId id="652" r:id="rId29"/>
    <p:sldId id="654" r:id="rId30"/>
    <p:sldId id="655" r:id="rId31"/>
    <p:sldId id="62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CCCCFE"/>
    <a:srgbClr val="FFCCCC"/>
    <a:srgbClr val="CCFCCC"/>
    <a:srgbClr val="98ABCC"/>
    <a:srgbClr val="DC47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9091" autoAdjust="0"/>
    <p:restoredTop sz="93845" autoAdjust="0"/>
  </p:normalViewPr>
  <p:slideViewPr>
    <p:cSldViewPr>
      <p:cViewPr varScale="1">
        <p:scale>
          <a:sx n="112" d="100"/>
          <a:sy n="112" d="100"/>
        </p:scale>
        <p:origin x="25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7656"/>
    </p:cViewPr>
  </p:sorterViewPr>
  <p:notesViewPr>
    <p:cSldViewPr snapToGrid="0" snapToObjects="1">
      <p:cViewPr varScale="1">
        <p:scale>
          <a:sx n="125" d="100"/>
          <a:sy n="125" d="100"/>
        </p:scale>
        <p:origin x="-2368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10/10/17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6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10/10/17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55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9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13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CS267 Lecture 2</a:t>
            </a:r>
          </a:p>
        </p:txBody>
      </p:sp>
      <p:sp>
        <p:nvSpPr>
          <p:cNvPr id="942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7C5A1-9CF6-427E-A842-C8C6C0F6996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13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CS267 Lecture 2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CCE8C-5D12-49F0-A5CD-D0FC1D4DC8C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62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13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CS267 Lecture 2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DA0321-D2FF-4345-90C8-B624CD96C82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52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6CC7B8-2C95-224B-932A-5864576E54D2}" type="datetime1">
              <a:rPr lang="en-US"/>
              <a:pPr/>
              <a:t>10/10/17</a:t>
            </a:fld>
            <a:endParaRPr lang="en-US"/>
          </a:p>
        </p:txBody>
      </p:sp>
      <p:sp>
        <p:nvSpPr>
          <p:cNvPr id="10138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rtlCol="0"/>
          <a:lstStyle/>
          <a:p>
            <a:pPr>
              <a:defRPr/>
            </a:pPr>
            <a:r>
              <a:rPr lang="en-US" smtClean="0">
                <a:latin typeface="+mn-lt"/>
                <a:ea typeface="+mn-ea"/>
                <a:cs typeface="+mn-cs"/>
              </a:rPr>
              <a:t>CDA3100 week06-3.ppt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D16D43-1A81-FB47-BD9F-1F8FCA4A117F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68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AU"/>
              <a:t>Morgan Kaufmann Publishers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19970ECC-C6E2-9F46-AD1B-6E86C0F5257D}" type="datetime3">
              <a:rPr lang="en-AU"/>
              <a:pPr/>
              <a:t>10 October, 2017</a:t>
            </a:fld>
            <a:endParaRPr lang="en-AU"/>
          </a:p>
        </p:txBody>
      </p:sp>
      <p:sp>
        <p:nvSpPr>
          <p:cNvPr id="614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AU"/>
              <a:t>Chapter 3 — Arithmetic for Computers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5FED03-D259-0E44-B27B-745831627C9A}" type="slidenum">
              <a:rPr lang="en-AU"/>
              <a:pPr/>
              <a:t>10</a:t>
            </a:fld>
            <a:endParaRPr lang="en-AU"/>
          </a:p>
        </p:txBody>
      </p:sp>
      <p:sp>
        <p:nvSpPr>
          <p:cNvPr id="614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92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charset="0"/>
              <a:buNone/>
            </a:pPr>
            <a:r>
              <a:rPr lang="en-US">
                <a:latin typeface="Times New Roman" charset="0"/>
              </a:rPr>
              <a:t>CS267 Lecture 2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EEF7B23-A069-7143-B684-412060CBF65C}" type="slidenum">
              <a:rPr lang="en-US"/>
              <a:pPr/>
              <a:t>18</a:t>
            </a:fld>
            <a:endParaRPr lang="en-US"/>
          </a:p>
        </p:txBody>
      </p:sp>
      <p:sp>
        <p:nvSpPr>
          <p:cNvPr id="9220" name="Text Box 1"/>
          <p:cNvSpPr txBox="1">
            <a:spLocks noChangeArrowheads="1"/>
          </p:cNvSpPr>
          <p:nvPr/>
        </p:nvSpPr>
        <p:spPr bwMode="auto">
          <a:xfrm>
            <a:off x="1" y="8685457"/>
            <a:ext cx="2970213" cy="458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20" tIns="0" rIns="18720" bIns="0"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900" i="1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t>CS267 Lecture 2</a:t>
            </a:r>
          </a:p>
        </p:txBody>
      </p:sp>
      <p:sp>
        <p:nvSpPr>
          <p:cNvPr id="9221" name="Text Box 2"/>
          <p:cNvSpPr txBox="1">
            <a:spLocks noChangeArrowheads="1"/>
          </p:cNvSpPr>
          <p:nvPr/>
        </p:nvSpPr>
        <p:spPr bwMode="auto">
          <a:xfrm>
            <a:off x="3887788" y="8685457"/>
            <a:ext cx="2970212" cy="45854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18720" tIns="0" rIns="18720" bIns="0" anchor="b">
            <a:prstTxWarp prst="textNoShape">
              <a:avLst/>
            </a:prstTxWarp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CF310EA-34D0-5347-8777-2772C97A2B82}" type="slidenum">
              <a:rPr lang="en-US" sz="900" i="1">
                <a:solidFill>
                  <a:srgbClr val="000000"/>
                </a:solidFill>
                <a:latin typeface="Times New Roman" charset="0"/>
                <a:ea typeface="DejaVu Sans" charset="0"/>
                <a:cs typeface="DejaVu Sans" charset="0"/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18</a:t>
            </a:fld>
            <a:endParaRPr lang="en-US" sz="900" i="1">
              <a:solidFill>
                <a:srgbClr val="000000"/>
              </a:solidFill>
              <a:latin typeface="Times New Roman" charset="0"/>
              <a:ea typeface="DejaVu Sans" charset="0"/>
              <a:cs typeface="DejaVu Sans" charset="0"/>
            </a:endParaRPr>
          </a:p>
        </p:txBody>
      </p:sp>
      <p:sp>
        <p:nvSpPr>
          <p:cNvPr id="9222" name="Rectangle 3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587375"/>
            <a:ext cx="4557713" cy="34178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9223" name="Rectangle 4"/>
          <p:cNvSpPr txBox="1">
            <a:spLocks noGrp="1" noChangeArrowheads="1"/>
          </p:cNvSpPr>
          <p:nvPr>
            <p:ph type="body" idx="1"/>
          </p:nvPr>
        </p:nvSpPr>
        <p:spPr>
          <a:xfrm>
            <a:off x="515938" y="4343519"/>
            <a:ext cx="5910262" cy="4207536"/>
          </a:xfrm>
          <a:noFill/>
          <a:ln/>
        </p:spPr>
        <p:txBody>
          <a:bodyPr wrap="none" anchor="ctr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6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Image" r:id="rId3" imgW="10057143" imgH="1269841" progId="">
                  <p:embed/>
                </p:oleObj>
              </mc:Choice>
              <mc:Fallback>
                <p:oleObj name="Image" r:id="rId3" imgW="10057143" imgH="1269841" progId="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781800"/>
                        <a:ext cx="9144000" cy="8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2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65037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>
                <a:latin typeface="Calibri" charset="0"/>
                <a:ea typeface="ＭＳ Ｐゴシック" charset="0"/>
                <a:cs typeface="ＭＳ Ｐゴシック" charset="0"/>
              </a:rPr>
              <a:t>SIMD Programming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71" y="3886200"/>
            <a:ext cx="8098858" cy="1752600"/>
          </a:xfrm>
        </p:spPr>
        <p:txBody>
          <a:bodyPr rtlCol="0">
            <a:normAutofit/>
          </a:bodyPr>
          <a:lstStyle/>
          <a:p>
            <a:r>
              <a:rPr lang="en-US" dirty="0" smtClean="0"/>
              <a:t>CS 240A, </a:t>
            </a:r>
            <a:r>
              <a:rPr lang="en-US" smtClean="0"/>
              <a:t> 2017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8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SSE/SSE2 Floating Point Instructions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28700" y="4152900"/>
            <a:ext cx="6972300" cy="23875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err="1" smtClean="0"/>
              <a:t>xmm</a:t>
            </a:r>
            <a:r>
              <a:rPr lang="en-US" dirty="0" smtClean="0"/>
              <a:t>: one operand is a 128-bit SSE2 register</a:t>
            </a:r>
          </a:p>
          <a:p>
            <a:pPr>
              <a:buNone/>
            </a:pPr>
            <a:r>
              <a:rPr lang="en-US" dirty="0" err="1" smtClean="0"/>
              <a:t>mem/xmm</a:t>
            </a:r>
            <a:r>
              <a:rPr lang="en-US" dirty="0" smtClean="0"/>
              <a:t>: other operand is in memory or an SSE2 register</a:t>
            </a:r>
          </a:p>
          <a:p>
            <a:pPr>
              <a:buNone/>
            </a:pPr>
            <a:r>
              <a:rPr lang="en-US" dirty="0" smtClean="0"/>
              <a:t>{SS} Scalar Single precision FP: one 32-bit operand in a 128-bit register</a:t>
            </a:r>
          </a:p>
          <a:p>
            <a:pPr>
              <a:buNone/>
            </a:pPr>
            <a:r>
              <a:rPr lang="en-US" dirty="0" smtClean="0"/>
              <a:t>{PS} Packed Single precision FP: four 32-bit operands in a 128-bit register</a:t>
            </a:r>
          </a:p>
          <a:p>
            <a:pPr>
              <a:buNone/>
            </a:pPr>
            <a:r>
              <a:rPr lang="en-US" dirty="0" smtClean="0"/>
              <a:t>{SD} Scalar Double precision FP: one 64-bit operand in a 128-bit register</a:t>
            </a:r>
          </a:p>
          <a:p>
            <a:pPr>
              <a:buNone/>
            </a:pPr>
            <a:r>
              <a:rPr lang="en-US" dirty="0" smtClean="0"/>
              <a:t>{PD} Packed Double precision FP, or two 64-bit operands in a 128-bit register</a:t>
            </a:r>
          </a:p>
          <a:p>
            <a:pPr>
              <a:buNone/>
            </a:pPr>
            <a:r>
              <a:rPr lang="en-US" dirty="0" smtClean="0"/>
              <a:t>{A} 128-bit operand is aligned in memory</a:t>
            </a:r>
          </a:p>
          <a:p>
            <a:pPr>
              <a:buNone/>
            </a:pPr>
            <a:r>
              <a:rPr lang="en-US" dirty="0" smtClean="0"/>
              <a:t>{U} means the 128-bit operand is unaligned in memory </a:t>
            </a:r>
          </a:p>
          <a:p>
            <a:pPr>
              <a:buNone/>
            </a:pPr>
            <a:r>
              <a:rPr lang="en-US" dirty="0" smtClean="0"/>
              <a:t>{H} means move the high half of the 128-bit operand</a:t>
            </a:r>
          </a:p>
          <a:p>
            <a:pPr>
              <a:buNone/>
            </a:pPr>
            <a:r>
              <a:rPr lang="en-US" dirty="0" smtClean="0"/>
              <a:t>{L} means move the low half of the 128-bit operand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0420" name="Picture 4" descr="f03-22-P3744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8700" y="1126068"/>
            <a:ext cx="7099300" cy="309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25944" y="1448484"/>
            <a:ext cx="93407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Move does both load and store</a:t>
            </a:r>
          </a:p>
        </p:txBody>
      </p:sp>
    </p:spTree>
    <p:extLst>
      <p:ext uri="{BB962C8B-B14F-4D97-AF65-F5344CB8AC3E}">
        <p14:creationId xmlns:p14="http://schemas.microsoft.com/office/powerpoint/2010/main" val="39983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SIMD Array Processing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1447800"/>
            <a:ext cx="29835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for each </a:t>
            </a:r>
            <a:r>
              <a:rPr lang="en-US" sz="2800" dirty="0" err="1" smtClean="0">
                <a:solidFill>
                  <a:srgbClr val="FF0000"/>
                </a:solidFill>
                <a:latin typeface="Courier"/>
                <a:cs typeface="Courier"/>
              </a:rPr>
              <a:t>f</a:t>
            </a: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 in array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sz="2800" dirty="0" err="1" smtClean="0">
                <a:solidFill>
                  <a:srgbClr val="FF0000"/>
                </a:solidFill>
                <a:latin typeface="Courier"/>
                <a:cs typeface="Courier"/>
              </a:rPr>
              <a:t>f</a:t>
            </a: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  <a:latin typeface="Courier"/>
                <a:cs typeface="Courier"/>
              </a:rPr>
              <a:t>sqrt(f</a:t>
            </a:r>
            <a:r>
              <a:rPr lang="en-US" sz="2800" dirty="0" smtClean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17170" y="1842869"/>
            <a:ext cx="52969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for each </a:t>
            </a:r>
            <a:r>
              <a:rPr lang="en-US" dirty="0" err="1" smtClean="0">
                <a:solidFill>
                  <a:srgbClr val="002060"/>
                </a:solidFill>
                <a:latin typeface="Courier"/>
                <a:cs typeface="Courier"/>
              </a:rPr>
              <a:t>f</a:t>
            </a: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in array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   load </a:t>
            </a:r>
            <a:r>
              <a:rPr lang="en-US" dirty="0" err="1" smtClean="0">
                <a:solidFill>
                  <a:srgbClr val="002060"/>
                </a:solidFill>
                <a:latin typeface="Courier"/>
                <a:cs typeface="Courier"/>
              </a:rPr>
              <a:t>f</a:t>
            </a: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to floating-point register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   calculate the square root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    write the result from the register to memory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44220" y="4369318"/>
            <a:ext cx="7994131" cy="2047305"/>
            <a:chOff x="244220" y="4369318"/>
            <a:chExt cx="7994131" cy="2047305"/>
          </a:xfrm>
        </p:grpSpPr>
        <p:sp>
          <p:nvSpPr>
            <p:cNvPr id="12" name="TextBox 11"/>
            <p:cNvSpPr txBox="1"/>
            <p:nvPr/>
          </p:nvSpPr>
          <p:spPr>
            <a:xfrm>
              <a:off x="634981" y="4369318"/>
              <a:ext cx="7250703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for each 4 members in array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{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load 4 members to the SSE register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calculate 4 square roots in one operation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    store the 4 results from the register to memory</a:t>
              </a:r>
            </a:p>
            <a:p>
              <a:pPr>
                <a:buNone/>
              </a:pPr>
              <a:r>
                <a:rPr lang="en-US" dirty="0" smtClean="0">
                  <a:latin typeface="Courier"/>
                  <a:cs typeface="Courier"/>
                </a:rPr>
                <a:t>}</a:t>
              </a:r>
            </a:p>
            <a:p>
              <a:endParaRPr lang="en-US" dirty="0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44220" y="4428192"/>
              <a:ext cx="7994131" cy="1988431"/>
              <a:chOff x="244220" y="4428192"/>
              <a:chExt cx="7994131" cy="1988431"/>
            </a:xfrm>
          </p:grpSpPr>
          <p:sp>
            <p:nvSpPr>
              <p:cNvPr id="9" name="Double Brace 8"/>
              <p:cNvSpPr/>
              <p:nvPr/>
            </p:nvSpPr>
            <p:spPr>
              <a:xfrm>
                <a:off x="244220" y="4428192"/>
                <a:ext cx="7994131" cy="1921054"/>
              </a:xfrm>
              <a:prstGeom prst="bracePair">
                <a:avLst/>
              </a:prstGeom>
              <a:ln>
                <a:solidFill>
                  <a:srgbClr val="3366FF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272547" y="5893403"/>
                <a:ext cx="172948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3366FF"/>
                    </a:solidFill>
                  </a:rPr>
                  <a:t>SIMD style</a:t>
                </a:r>
                <a:endParaRPr lang="en-US" sz="2800" dirty="0">
                  <a:solidFill>
                    <a:srgbClr val="3366FF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Data-Level Parallelism and SIMD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SIMD wants adjacent values in memory that can be operated in parallel</a:t>
            </a:r>
          </a:p>
          <a:p>
            <a:r>
              <a:rPr lang="en-US" dirty="0" smtClean="0"/>
              <a:t>Usually specified in programs as loops</a:t>
            </a:r>
          </a:p>
          <a:p>
            <a:pPr>
              <a:buFont typeface="Arial" charset="0"/>
              <a:buNone/>
            </a:pPr>
            <a:r>
              <a:rPr lang="en-US" dirty="0" smtClean="0"/>
              <a:t> 	</a:t>
            </a:r>
            <a:r>
              <a:rPr lang="en-US" b="1" dirty="0" smtClean="0">
                <a:latin typeface="Courier"/>
                <a:cs typeface="Courier"/>
              </a:rPr>
              <a:t>	</a:t>
            </a:r>
            <a:r>
              <a:rPr lang="en-US" b="1" dirty="0" err="1" smtClean="0">
                <a:latin typeface="Courier"/>
                <a:cs typeface="Courier"/>
              </a:rPr>
              <a:t>for(i</a:t>
            </a:r>
            <a:r>
              <a:rPr lang="en-US" b="1" dirty="0" smtClean="0">
                <a:latin typeface="Courier"/>
                <a:cs typeface="Courier"/>
              </a:rPr>
              <a:t>=1000;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  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r>
              <a:rPr lang="en-US" dirty="0" smtClean="0"/>
              <a:t>How can reveal more data-level parallelism than available in a single iteration of a loop?</a:t>
            </a: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en-US" i="1" dirty="0" smtClean="0">
                <a:solidFill>
                  <a:srgbClr val="0000FF"/>
                </a:solidFill>
              </a:rPr>
              <a:t>Unroll loop </a:t>
            </a:r>
            <a:r>
              <a:rPr lang="en-US" dirty="0" smtClean="0"/>
              <a:t>and adjust iteration rate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Unrolling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Instead of compiler doing loop unrolling, could do it yourself in C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for(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=1000;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pPr>
              <a:buFont typeface="Arial" charset="0"/>
              <a:buNone/>
            </a:pPr>
            <a:endParaRPr lang="en-US" b="1" dirty="0" smtClean="0"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Could be rewritten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for(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=1000;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&gt;0;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=i-4) {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x[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]   = x[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] + s;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			x[i-1] = x[i-1] +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; 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			x[i-2] = x[i-2] +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; 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			x[i-3] = x[i-3] + </a:t>
            </a:r>
            <a:r>
              <a:rPr lang="en-US" b="1" dirty="0" err="1" smtClean="0">
                <a:solidFill>
                  <a:srgbClr val="FF0000"/>
                </a:solidFill>
                <a:latin typeface="Courier"/>
                <a:cs typeface="Courier"/>
              </a:rPr>
              <a:t>s</a:t>
            </a: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FF0000"/>
                </a:solidFill>
                <a:latin typeface="Courier"/>
                <a:cs typeface="Courier"/>
              </a:rPr>
              <a:t>		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Generalizing Loop Unrolling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loop of </a:t>
            </a:r>
            <a:r>
              <a:rPr lang="en-US" b="1" dirty="0" err="1"/>
              <a:t>n</a:t>
            </a:r>
            <a:r>
              <a:rPr lang="en-US" b="1" dirty="0"/>
              <a:t> iterations</a:t>
            </a:r>
          </a:p>
          <a:p>
            <a:r>
              <a:rPr lang="en-US" b="1" dirty="0" err="1"/>
              <a:t>k</a:t>
            </a:r>
            <a:r>
              <a:rPr lang="en-US" b="1" dirty="0"/>
              <a:t> copies </a:t>
            </a:r>
            <a:r>
              <a:rPr lang="en-US" dirty="0"/>
              <a:t>of the body of the </a:t>
            </a:r>
            <a:r>
              <a:rPr lang="en-US" dirty="0" smtClean="0"/>
              <a:t>loop</a:t>
            </a:r>
          </a:p>
          <a:p>
            <a:r>
              <a:rPr lang="en-US" b="1" dirty="0" smtClean="0"/>
              <a:t>Assuming (</a:t>
            </a:r>
            <a:r>
              <a:rPr lang="en-US" b="1" dirty="0" err="1" smtClean="0"/>
              <a:t>n</a:t>
            </a:r>
            <a:r>
              <a:rPr lang="en-US" b="1" dirty="0" smtClean="0"/>
              <a:t> mod </a:t>
            </a:r>
            <a:r>
              <a:rPr lang="en-US" b="1" dirty="0" err="1" smtClean="0"/>
              <a:t>k</a:t>
            </a:r>
            <a:r>
              <a:rPr lang="en-US" b="1" dirty="0" smtClean="0"/>
              <a:t>) ≠ 0</a:t>
            </a:r>
          </a:p>
          <a:p>
            <a:pPr lvl="1"/>
            <a:r>
              <a:rPr lang="en-US" dirty="0" smtClean="0"/>
              <a:t>	Then </a:t>
            </a:r>
            <a:r>
              <a:rPr lang="en-US" dirty="0"/>
              <a:t>we will run the loop with 1 copy of the body</a:t>
            </a:r>
            <a:r>
              <a:rPr lang="en-US" dirty="0" smtClean="0"/>
              <a:t> </a:t>
            </a:r>
            <a:r>
              <a:rPr lang="en-US" b="1" dirty="0" smtClean="0"/>
              <a:t>(n mod </a:t>
            </a:r>
            <a:r>
              <a:rPr lang="en-US" b="1" dirty="0"/>
              <a:t>k) </a:t>
            </a:r>
            <a:r>
              <a:rPr lang="en-US" dirty="0"/>
              <a:t>times </a:t>
            </a:r>
            <a:endParaRPr lang="en-US" dirty="0"/>
          </a:p>
          <a:p>
            <a:pPr lvl="1"/>
            <a:r>
              <a:rPr lang="en-US" dirty="0"/>
              <a:t>    and then </a:t>
            </a:r>
            <a:r>
              <a:rPr lang="en-US" dirty="0" smtClean="0"/>
              <a:t>with </a:t>
            </a:r>
            <a:r>
              <a:rPr lang="en-US" dirty="0"/>
              <a:t>k copies of the body </a:t>
            </a:r>
            <a:r>
              <a:rPr lang="en-US" b="1" dirty="0"/>
              <a:t>floor(n/k) </a:t>
            </a:r>
            <a:r>
              <a:rPr lang="en-US" dirty="0" smtClean="0"/>
              <a:t>times</a:t>
            </a:r>
          </a:p>
          <a:p>
            <a:pPr lvl="1"/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Loop Unrolling with a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Handing loop iterations indivisible by step size.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for(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=1003;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	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pPr>
              <a:buFont typeface="Arial" charset="0"/>
              <a:buNone/>
            </a:pPr>
            <a:endParaRPr lang="en-US" b="1" dirty="0" smtClean="0">
              <a:latin typeface="Courier"/>
              <a:cs typeface="Courier"/>
            </a:endParaRPr>
          </a:p>
          <a:p>
            <a:r>
              <a:rPr lang="en-US" dirty="0" smtClean="0"/>
              <a:t>Could be rewritten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for(</a:t>
            </a:r>
            <a:r>
              <a:rPr lang="en-US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=1003;i&gt;1000;i--)  //Handle </a:t>
            </a:r>
            <a:r>
              <a:rPr lang="en-US" sz="3100" dirty="0">
                <a:solidFill>
                  <a:srgbClr val="FF0000"/>
                </a:solidFill>
              </a:rPr>
              <a:t>the</a:t>
            </a:r>
            <a:r>
              <a:rPr lang="en-US" sz="3100" dirty="0" smtClean="0">
                <a:solidFill>
                  <a:srgbClr val="FF0000"/>
                </a:solidFill>
              </a:rPr>
              <a:t> head (1003 mod 4)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</a:rPr>
              <a:t>	</a:t>
            </a:r>
            <a:r>
              <a:rPr lang="en-US" sz="3100" dirty="0" smtClean="0">
                <a:solidFill>
                  <a:srgbClr val="FF0000"/>
                </a:solidFill>
                <a:latin typeface="Courier"/>
                <a:cs typeface="Courier"/>
              </a:rPr>
              <a:t> 	x[</a:t>
            </a:r>
            <a:r>
              <a:rPr lang="en-US" sz="31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3100" dirty="0" smtClean="0">
                <a:solidFill>
                  <a:srgbClr val="FF0000"/>
                </a:solidFill>
                <a:latin typeface="Courier"/>
                <a:cs typeface="Courier"/>
              </a:rPr>
              <a:t>] = x[</a:t>
            </a:r>
            <a:r>
              <a:rPr lang="en-US" sz="31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3100" dirty="0" smtClean="0">
                <a:solidFill>
                  <a:srgbClr val="FF0000"/>
                </a:solidFill>
                <a:latin typeface="Courier"/>
                <a:cs typeface="Courier"/>
              </a:rPr>
              <a:t>] + s;</a:t>
            </a:r>
          </a:p>
          <a:p>
            <a:pPr>
              <a:buNone/>
            </a:pPr>
            <a:endParaRPr lang="en-US" sz="31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for(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=1000; 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&gt;0; 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=i-4) {</a:t>
            </a:r>
            <a:r>
              <a:rPr lang="en-US" sz="1800" dirty="0">
                <a:solidFill>
                  <a:srgbClr val="FF0000"/>
                </a:solidFill>
              </a:rPr>
              <a:t>//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3400" dirty="0">
                <a:solidFill>
                  <a:srgbClr val="FF0000"/>
                </a:solidFill>
              </a:rPr>
              <a:t>handle other iterations</a:t>
            </a:r>
            <a:endParaRPr lang="en-US" sz="34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    	x[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]   = x[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] + s;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			x[i-1] = x[i-1] + 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; 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			x[i-2] = x[i-2] + 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			x[i-3] = x[i-3] + </a:t>
            </a:r>
            <a:r>
              <a:rPr lang="en-US" sz="2400" b="1" dirty="0" err="1" smtClean="0">
                <a:solidFill>
                  <a:srgbClr val="FF0000"/>
                </a:solidFill>
                <a:latin typeface="Courier"/>
                <a:cs typeface="Courier"/>
              </a:rPr>
              <a:t>s</a:t>
            </a: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;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"/>
                <a:cs typeface="Courier"/>
              </a:rPr>
              <a:t>		}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Tail method for general loop unrolling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Handing loop iterations indivisible by step size.</a:t>
            </a:r>
          </a:p>
          <a:p>
            <a:pPr>
              <a:buFont typeface="Arial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"/>
                <a:cs typeface="Courier"/>
              </a:rPr>
              <a:t>for(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=1003;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&gt;0; 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=i-1)</a:t>
            </a:r>
          </a:p>
          <a:p>
            <a:pPr>
              <a:buFont typeface="Arial" charset="0"/>
              <a:buNone/>
            </a:pPr>
            <a:r>
              <a:rPr lang="en-US" b="1" dirty="0" smtClean="0">
                <a:latin typeface="Courier"/>
                <a:cs typeface="Courier"/>
              </a:rPr>
              <a:t>  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smtClean="0">
                <a:latin typeface="Courier"/>
                <a:cs typeface="Courier"/>
              </a:rPr>
              <a:t>  	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= x[</a:t>
            </a:r>
            <a:r>
              <a:rPr lang="en-US" b="1" dirty="0" err="1" smtClean="0">
                <a:latin typeface="Courier"/>
                <a:cs typeface="Courier"/>
              </a:rPr>
              <a:t>i</a:t>
            </a:r>
            <a:r>
              <a:rPr lang="en-US" b="1" dirty="0" smtClean="0">
                <a:latin typeface="Courier"/>
                <a:cs typeface="Courier"/>
              </a:rPr>
              <a:t>] + s;</a:t>
            </a:r>
          </a:p>
          <a:p>
            <a:r>
              <a:rPr lang="en-US" dirty="0" smtClean="0"/>
              <a:t>Could be rewritten </a:t>
            </a:r>
          </a:p>
          <a:p>
            <a:pPr>
              <a:buFont typeface="Arial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"/>
                <a:cs typeface="Courier"/>
              </a:rPr>
              <a:t>for(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=1003;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&gt;0 &amp;&amp;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&gt; 1003 mod 4; 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=i-4) {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    	</a:t>
            </a:r>
            <a:r>
              <a:rPr lang="en-US" sz="2400" b="1" dirty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      x[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]   = x[</a:t>
            </a:r>
            <a:r>
              <a:rPr lang="en-US" sz="2400" b="1" dirty="0" err="1" smtClean="0">
                <a:latin typeface="Courier"/>
                <a:cs typeface="Courier"/>
              </a:rPr>
              <a:t>i</a:t>
            </a:r>
            <a:r>
              <a:rPr lang="en-US" sz="2400" b="1" dirty="0" smtClean="0">
                <a:latin typeface="Courier"/>
                <a:cs typeface="Courier"/>
              </a:rPr>
              <a:t>] + s;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x[i-1] = x[i-1]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 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x[i-2] = x[i-2]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 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x[i-3] = x[i-3] + </a:t>
            </a:r>
            <a:r>
              <a:rPr lang="en-US" sz="2400" b="1" dirty="0" err="1" smtClean="0">
                <a:latin typeface="Courier"/>
                <a:cs typeface="Courier"/>
              </a:rPr>
              <a:t>s</a:t>
            </a:r>
            <a:r>
              <a:rPr lang="en-US" sz="2400" b="1" dirty="0" smtClean="0">
                <a:latin typeface="Courier"/>
                <a:cs typeface="Courier"/>
              </a:rPr>
              <a:t>;</a:t>
            </a:r>
          </a:p>
          <a:p>
            <a:pPr>
              <a:buFont typeface="Arial" charset="0"/>
              <a:buNone/>
            </a:pPr>
            <a:r>
              <a:rPr lang="en-US" sz="2400" b="1" dirty="0" smtClean="0">
                <a:latin typeface="Courier"/>
                <a:cs typeface="Courier"/>
              </a:rPr>
              <a:t>			}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       for(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= 1003 mod 4; 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&gt;0;   </a:t>
            </a:r>
            <a:r>
              <a:rPr lang="en-US" sz="2000" b="1" dirty="0" err="1" smtClean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--)  </a:t>
            </a:r>
            <a:r>
              <a:rPr lang="en-US" sz="2000" dirty="0" smtClean="0"/>
              <a:t>//s</a:t>
            </a:r>
            <a:r>
              <a:rPr lang="en-US" sz="2400" dirty="0" smtClean="0"/>
              <a:t>pecial handle in tail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latin typeface="Courier"/>
                <a:cs typeface="Courier"/>
              </a:rPr>
              <a:t> 	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x[</a:t>
            </a:r>
            <a:r>
              <a:rPr lang="en-US" sz="24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] = x[</a:t>
            </a:r>
            <a:r>
              <a:rPr lang="en-US" sz="2400" dirty="0" err="1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] + s;</a:t>
            </a:r>
            <a:endParaRPr lang="en-US" sz="2400" b="1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loop unrolling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617960"/>
              </p:ext>
            </p:extLst>
          </p:nvPr>
        </p:nvGraphicFramePr>
        <p:xfrm>
          <a:off x="1371600" y="1447800"/>
          <a:ext cx="6781800" cy="5199301"/>
        </p:xfrm>
        <a:graphic>
          <a:graphicData uri="http://schemas.openxmlformats.org/drawingml/2006/table">
            <a:tbl>
              <a:tblPr/>
              <a:tblGrid>
                <a:gridCol w="3390900"/>
                <a:gridCol w="3390900"/>
              </a:tblGrid>
              <a:tr h="161409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Normal loop</a:t>
                      </a: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After loop unrolling</a:t>
                      </a:r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738709">
                <a:tc>
                  <a:txBody>
                    <a:bodyPr/>
                    <a:lstStyle/>
                    <a:p>
                      <a:pPr rtl="0"/>
                      <a:r>
                        <a:rPr lang="en-US" dirty="0" err="1">
                          <a:solidFill>
                            <a:srgbClr val="B00040"/>
                          </a:solidFill>
                        </a:rPr>
                        <a:t>int</a:t>
                      </a:r>
                      <a:r>
                        <a:rPr lang="en-US" dirty="0"/>
                        <a:t> x; </a:t>
                      </a:r>
                      <a:endParaRPr lang="en-US" dirty="0" smtClean="0"/>
                    </a:p>
                    <a:p>
                      <a:pPr rtl="0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for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/>
                        <a:t>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=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0</a:t>
                      </a:r>
                      <a:r>
                        <a:rPr lang="en-US" dirty="0"/>
                        <a:t>; 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&lt;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>
                          <a:solidFill>
                            <a:srgbClr val="666666"/>
                          </a:solidFill>
                        </a:rPr>
                        <a:t>103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/>
                        <a:t>x</a:t>
                      </a:r>
                      <a:r>
                        <a:rPr lang="en-US" dirty="0" smtClean="0">
                          <a:solidFill>
                            <a:srgbClr val="666666"/>
                          </a:solidFill>
                        </a:rPr>
                        <a:t>++</a:t>
                      </a:r>
                      <a:r>
                        <a:rPr lang="en-US" dirty="0" smtClean="0"/>
                        <a:t>) </a:t>
                      </a:r>
                      <a:r>
                        <a:rPr lang="en-US" dirty="0"/>
                        <a:t>{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      delete(x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} </a:t>
                      </a:r>
                      <a:endParaRPr lang="en-US" dirty="0"/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dirty="0" err="1">
                          <a:solidFill>
                            <a:srgbClr val="B00040"/>
                          </a:solidFill>
                        </a:rPr>
                        <a:t>int</a:t>
                      </a:r>
                      <a:r>
                        <a:rPr lang="en-US" dirty="0"/>
                        <a:t> x</a:t>
                      </a:r>
                      <a:r>
                        <a:rPr lang="en-US" dirty="0" smtClean="0"/>
                        <a:t>;</a:t>
                      </a:r>
                    </a:p>
                    <a:p>
                      <a:pPr rtl="0"/>
                      <a:r>
                        <a:rPr lang="en-US" dirty="0" smtClean="0"/>
                        <a:t> </a:t>
                      </a:r>
                      <a:r>
                        <a:rPr lang="en-US" b="1" dirty="0">
                          <a:solidFill>
                            <a:srgbClr val="008000"/>
                          </a:solidFill>
                        </a:rPr>
                        <a:t>for</a:t>
                      </a:r>
                      <a:r>
                        <a:rPr lang="en-US" dirty="0"/>
                        <a:t> 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=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0</a:t>
                      </a:r>
                      <a:r>
                        <a:rPr lang="en-US" dirty="0"/>
                        <a:t>; 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&lt;</a:t>
                      </a:r>
                      <a:r>
                        <a:rPr lang="en-US" dirty="0"/>
                        <a:t> </a:t>
                      </a:r>
                      <a:r>
                        <a:rPr lang="en-US" dirty="0" smtClean="0">
                          <a:solidFill>
                            <a:srgbClr val="666666"/>
                          </a:solidFill>
                        </a:rPr>
                        <a:t>103/5*5</a:t>
                      </a:r>
                      <a:r>
                        <a:rPr lang="en-US" dirty="0" smtClean="0"/>
                        <a:t>; </a:t>
                      </a:r>
                      <a:r>
                        <a:rPr lang="en-US" dirty="0"/>
                        <a:t>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+=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5</a:t>
                      </a:r>
                      <a:r>
                        <a:rPr lang="en-US" dirty="0"/>
                        <a:t>) { </a:t>
                      </a:r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              d</a:t>
                      </a:r>
                      <a:r>
                        <a:rPr lang="en-US" dirty="0" smtClean="0"/>
                        <a:t>elete(x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1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2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3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delete(x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+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olidFill>
                            <a:srgbClr val="666666"/>
                          </a:solidFill>
                        </a:rPr>
                        <a:t>4</a:t>
                      </a:r>
                      <a:r>
                        <a:rPr lang="en-US" dirty="0"/>
                        <a:t>); </a:t>
                      </a:r>
                      <a:endParaRPr lang="en-US" dirty="0" smtClean="0"/>
                    </a:p>
                    <a:p>
                      <a:pPr rtl="0"/>
                      <a:r>
                        <a:rPr lang="en-US" dirty="0" smtClean="0"/>
                        <a:t>} </a:t>
                      </a:r>
                    </a:p>
                    <a:p>
                      <a:pPr rtl="0"/>
                      <a:r>
                        <a:rPr lang="en-US" dirty="0" smtClean="0"/>
                        <a:t>/*Tail*/</a:t>
                      </a:r>
                    </a:p>
                    <a:p>
                      <a:pPr rtl="0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for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(x = 103/5*5; x &lt; 103; x++) { </a:t>
                      </a:r>
                    </a:p>
                    <a:p>
                      <a:pPr rtl="0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     delete(x); </a:t>
                      </a:r>
                    </a:p>
                    <a:p>
                      <a:pPr rtl="0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} </a:t>
                      </a:r>
                    </a:p>
                    <a:p>
                      <a:pPr rtl="0"/>
                      <a:endParaRPr lang="en-US" dirty="0"/>
                    </a:p>
                  </a:txBody>
                  <a:tcPr marL="9525" marR="9525" marT="9525" marB="9525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2109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52982"/>
            <a:ext cx="8229600" cy="1143000"/>
          </a:xfrm>
        </p:spPr>
        <p:txBody>
          <a:bodyPr/>
          <a:lstStyle/>
          <a:p>
            <a:r>
              <a:rPr lang="en-US" dirty="0" smtClean="0"/>
              <a:t>Intel SSE </a:t>
            </a:r>
            <a:r>
              <a:rPr lang="en-US" dirty="0" err="1" smtClean="0"/>
              <a:t>Intrinsics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2713037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Vector data type: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_m128d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Load and store operations: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		MOVAPD/aligned,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mm_store_pd</a:t>
            </a:r>
            <a:r>
              <a:rPr lang="en-US" dirty="0" smtClean="0">
                <a:solidFill>
                  <a:srgbClr val="0536D2"/>
                </a:solidFill>
              </a:rPr>
              <a:t>		MOVAPD/aligned,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mm_loadu_pd</a:t>
            </a:r>
            <a:r>
              <a:rPr lang="en-US" dirty="0" smtClean="0">
                <a:solidFill>
                  <a:srgbClr val="0536D2"/>
                </a:solidFill>
              </a:rPr>
              <a:t>		MOVUPD/unaligned, packed double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mm_storeu_pd</a:t>
            </a:r>
            <a:r>
              <a:rPr lang="en-US" dirty="0" smtClean="0">
                <a:solidFill>
                  <a:srgbClr val="0536D2"/>
                </a:solidFill>
              </a:rPr>
              <a:t>	MOVUPD/unaligned, packed double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Load and broadcast across vector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_mm_load1_pd		MOVSD + shuffling/duplicating</a:t>
            </a:r>
          </a:p>
          <a:p>
            <a:pPr marL="201613" indent="-201613">
              <a:spcBef>
                <a:spcPts val="45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Arithmetic: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mm_add_pd</a:t>
            </a:r>
            <a:r>
              <a:rPr lang="en-US" dirty="0" smtClean="0">
                <a:solidFill>
                  <a:srgbClr val="0536D2"/>
                </a:solidFill>
              </a:rPr>
              <a:t>		ADDPD/add, packed double	</a:t>
            </a:r>
          </a:p>
          <a:p>
            <a:pPr marL="201613" indent="-201613">
              <a:spcBef>
                <a:spcPts val="450"/>
              </a:spcBef>
              <a:buClr>
                <a:srgbClr val="0536D2"/>
              </a:buClr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>
                <a:solidFill>
                  <a:srgbClr val="0536D2"/>
                </a:solidFill>
              </a:rPr>
              <a:t>		_</a:t>
            </a:r>
            <a:r>
              <a:rPr lang="en-US" dirty="0" err="1" smtClean="0">
                <a:solidFill>
                  <a:srgbClr val="0536D2"/>
                </a:solidFill>
              </a:rPr>
              <a:t>mm_mul_pd</a:t>
            </a:r>
            <a:r>
              <a:rPr lang="en-US" dirty="0" smtClean="0">
                <a:solidFill>
                  <a:srgbClr val="0536D2"/>
                </a:solidFill>
              </a:rPr>
              <a:t>		MULPD/multiple, packed double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2556" y="2256755"/>
            <a:ext cx="4141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Corresponding SSE instructions: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69934" y="2256755"/>
            <a:ext cx="1507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Instrinsics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72440" y="1142007"/>
            <a:ext cx="7604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Intrinsics are</a:t>
            </a:r>
            <a:r>
              <a:rPr lang="en-US" sz="2400" dirty="0">
                <a:solidFill>
                  <a:srgbClr val="FF0000"/>
                </a:solidFill>
              </a:rPr>
              <a:t> C </a:t>
            </a:r>
            <a:r>
              <a:rPr lang="en-US" sz="2400" dirty="0">
                <a:solidFill>
                  <a:srgbClr val="FF0000"/>
                </a:solidFill>
              </a:rPr>
              <a:t>functions and procedures </a:t>
            </a:r>
            <a:r>
              <a:rPr lang="en-US" sz="2400" dirty="0">
                <a:solidFill>
                  <a:srgbClr val="FF0000"/>
                </a:solidFill>
              </a:rPr>
              <a:t>for inserting assembly language into C code, including SSE </a:t>
            </a:r>
            <a:r>
              <a:rPr lang="en-US" sz="2400" dirty="0">
                <a:solidFill>
                  <a:srgbClr val="FF0000"/>
                </a:solidFill>
              </a:rPr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26568304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5AFB9-E1EF-6E48-8A4C-B389E28BCF3E}" type="slidenum">
              <a:rPr lang="en-US"/>
              <a:pPr/>
              <a:t>19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Example 1: Use of SSE SIMD instructions</a:t>
            </a:r>
            <a:endParaRPr lang="en-US" sz="4000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For (</a:t>
            </a:r>
            <a:r>
              <a:rPr lang="en-US" sz="2800" dirty="0" err="1" smtClean="0"/>
              <a:t>i</a:t>
            </a:r>
            <a:r>
              <a:rPr lang="en-US" sz="2800" dirty="0" smtClean="0"/>
              <a:t>=0; </a:t>
            </a:r>
            <a:r>
              <a:rPr lang="en-US" sz="2800" dirty="0" err="1" smtClean="0"/>
              <a:t>i</a:t>
            </a:r>
            <a:r>
              <a:rPr lang="en-US" sz="2800" dirty="0" smtClean="0"/>
              <a:t>&lt;n; </a:t>
            </a:r>
            <a:r>
              <a:rPr lang="en-US" sz="2800" dirty="0" err="1" smtClean="0"/>
              <a:t>i</a:t>
            </a:r>
            <a:r>
              <a:rPr lang="en-US" sz="2800" dirty="0" smtClean="0"/>
              <a:t>++) sum = sum+ a[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pPr eaLnBrk="1" hangingPunct="1"/>
            <a:r>
              <a:rPr lang="en-US" sz="2800" dirty="0" smtClean="0"/>
              <a:t>Set 128-bit temp=0;</a:t>
            </a:r>
          </a:p>
          <a:p>
            <a:pPr eaLnBrk="1" hangingPunct="1">
              <a:buNone/>
            </a:pPr>
            <a:r>
              <a:rPr lang="en-US" sz="2800" dirty="0" smtClean="0"/>
              <a:t>     For (</a:t>
            </a:r>
            <a:r>
              <a:rPr lang="en-US" sz="2800" dirty="0" err="1" smtClean="0"/>
              <a:t>i</a:t>
            </a:r>
            <a:r>
              <a:rPr lang="en-US" sz="2800" dirty="0" smtClean="0"/>
              <a:t> = 0;  n/4*4; </a:t>
            </a:r>
            <a:r>
              <a:rPr lang="en-US" sz="2800" dirty="0" err="1" smtClean="0"/>
              <a:t>i</a:t>
            </a:r>
            <a:r>
              <a:rPr lang="en-US" sz="2800" dirty="0" smtClean="0"/>
              <a:t>=i+4){</a:t>
            </a:r>
          </a:p>
          <a:p>
            <a:pPr lvl="1" eaLnBrk="1" hangingPunct="1">
              <a:buNone/>
            </a:pPr>
            <a:r>
              <a:rPr lang="en-US" sz="2400" dirty="0" smtClean="0"/>
              <a:t>   Add  4 integers with 128 bits from &amp;a[</a:t>
            </a:r>
            <a:r>
              <a:rPr lang="en-US" sz="2400" dirty="0" err="1" smtClean="0"/>
              <a:t>i</a:t>
            </a:r>
            <a:r>
              <a:rPr lang="en-US" sz="2400" dirty="0" smtClean="0"/>
              <a:t>] to temp; }</a:t>
            </a:r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r>
              <a:rPr lang="en-US" sz="2400" b="1" dirty="0"/>
              <a:t>Tail</a:t>
            </a:r>
            <a:r>
              <a:rPr lang="en-US" sz="2400" dirty="0"/>
              <a:t>: </a:t>
            </a:r>
            <a:r>
              <a:rPr lang="en-US" sz="2400" dirty="0" smtClean="0"/>
              <a:t>Copy out 4 integers of temp and add them together to sum.</a:t>
            </a:r>
          </a:p>
          <a:p>
            <a:pPr lvl="1" eaLnBrk="1" hangingPunct="1">
              <a:buNone/>
            </a:pPr>
            <a:r>
              <a:rPr lang="en-US" sz="2400" dirty="0" smtClean="0"/>
              <a:t>For(</a:t>
            </a:r>
            <a:r>
              <a:rPr lang="en-US" sz="2400" dirty="0" err="1" smtClean="0"/>
              <a:t>i</a:t>
            </a:r>
            <a:r>
              <a:rPr lang="en-US" sz="2400" dirty="0" smtClean="0"/>
              <a:t>=n/4*4; </a:t>
            </a:r>
            <a:r>
              <a:rPr lang="en-US" sz="2400" dirty="0" err="1" smtClean="0"/>
              <a:t>i</a:t>
            </a:r>
            <a:r>
              <a:rPr lang="en-US" sz="2400" dirty="0" smtClean="0"/>
              <a:t>&lt;n; </a:t>
            </a:r>
            <a:r>
              <a:rPr lang="en-US" sz="2400" dirty="0" err="1" smtClean="0"/>
              <a:t>i</a:t>
            </a:r>
            <a:r>
              <a:rPr lang="en-US" sz="2400" dirty="0" smtClean="0"/>
              <a:t>++) sum   += a[</a:t>
            </a:r>
            <a:r>
              <a:rPr lang="en-US" sz="2400" dirty="0" err="1" smtClean="0"/>
              <a:t>i</a:t>
            </a:r>
            <a:r>
              <a:rPr lang="en-US" sz="2400" dirty="0" smtClean="0"/>
              <a:t>];</a:t>
            </a:r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81400"/>
            <a:ext cx="3505200" cy="139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Flynn* Taxonomy, 1966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976565"/>
            <a:ext cx="7543800" cy="336973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 2013, SIMD and MIMD most common parallelism in architectures – usually both in same system!</a:t>
            </a:r>
          </a:p>
          <a:p>
            <a:r>
              <a:rPr lang="en-US" dirty="0" smtClean="0"/>
              <a:t>Most common parallel processing programming style: Single Program Multiple Data (“SPMD”)</a:t>
            </a:r>
          </a:p>
          <a:p>
            <a:pPr lvl="1"/>
            <a:r>
              <a:rPr lang="en-US" dirty="0" smtClean="0"/>
              <a:t>Single program that runs on all processors of a MIMD</a:t>
            </a:r>
          </a:p>
          <a:p>
            <a:pPr lvl="1"/>
            <a:r>
              <a:rPr lang="en-US" dirty="0" smtClean="0"/>
              <a:t>Cross-processor execution coordination using synchronization primitives</a:t>
            </a:r>
          </a:p>
          <a:p>
            <a:r>
              <a:rPr lang="en-US" dirty="0" smtClean="0"/>
              <a:t>SIMD (aka hw-level </a:t>
            </a:r>
            <a:r>
              <a:rPr lang="en-US" i="1" dirty="0" smtClean="0"/>
              <a:t>data parallelism</a:t>
            </a:r>
            <a:r>
              <a:rPr lang="en-US" dirty="0" smtClean="0"/>
              <a:t>): specialized function units, for handling lock-step calculations involving arrays</a:t>
            </a:r>
          </a:p>
          <a:p>
            <a:pPr lvl="1"/>
            <a:r>
              <a:rPr lang="en-US" dirty="0" smtClean="0"/>
              <a:t>Scientific computing, signal processing, multimedia (audio/video processing)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4" descr="f07-06-P3744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6737"/>
            <a:ext cx="9158310" cy="2019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647266" y="1571096"/>
            <a:ext cx="3428997" cy="1346199"/>
          </a:xfrm>
          <a:prstGeom prst="rect">
            <a:avLst/>
          </a:prstGeom>
          <a:noFill/>
          <a:ln w="762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529431" y="4812442"/>
            <a:ext cx="3044681" cy="2045558"/>
            <a:chOff x="6529431" y="4812442"/>
            <a:chExt cx="3044681" cy="2045558"/>
          </a:xfrm>
        </p:grpSpPr>
        <p:sp>
          <p:nvSpPr>
            <p:cNvPr id="12" name="TextBox 11"/>
            <p:cNvSpPr txBox="1"/>
            <p:nvPr/>
          </p:nvSpPr>
          <p:spPr>
            <a:xfrm>
              <a:off x="6529431" y="6019800"/>
              <a:ext cx="17763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*Prof. Michael Flynn, Stanford</a:t>
              </a:r>
              <a:endParaRPr lang="en-US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rcRect l="19636" t="5625"/>
            <a:stretch>
              <a:fillRect/>
            </a:stretch>
          </p:blipFill>
          <p:spPr>
            <a:xfrm>
              <a:off x="8077200" y="4812442"/>
              <a:ext cx="1496912" cy="20455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467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5AFB9-E1EF-6E48-8A4C-B389E28BCF3E}" type="slidenum">
              <a:rPr lang="en-US"/>
              <a:pPr/>
              <a:t>20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Related SSE SIMD instructions</a:t>
            </a:r>
            <a:endParaRPr lang="en-US" sz="4000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  <a:p>
            <a:pPr lvl="1" eaLnBrk="1" hangingPunct="1">
              <a:buNone/>
            </a:pPr>
            <a:endParaRPr lang="en-US" sz="2400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876800"/>
            <a:ext cx="5105400" cy="203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1219200"/>
          <a:ext cx="8534400" cy="3505200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__m128i _mm_setzero_si128(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128-bit zero vector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/>
                        <a:t>__m128i _mm_loadu_si128( __m128i *p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data stored at pointer p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memory to 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128bit vector, returns this vector.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it-IT" dirty="0"/>
                        <a:t>__m128i _mm_add_epi32( __m128i a, __m128i b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vector (a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0</a:t>
                      </a:r>
                      <a:r>
                        <a:rPr lang="en-US" dirty="0"/>
                        <a:t>, a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1</a:t>
                      </a:r>
                      <a:r>
                        <a:rPr lang="en-US" dirty="0"/>
                        <a:t>, a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2</a:t>
                      </a:r>
                      <a:r>
                        <a:rPr lang="en-US" dirty="0"/>
                        <a:t>, a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+b</a:t>
                      </a:r>
                      <a:r>
                        <a:rPr lang="en-US" baseline="-25000" dirty="0"/>
                        <a:t>3</a:t>
                      </a:r>
                      <a:r>
                        <a:rPr lang="en-US" dirty="0"/>
                        <a:t>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/>
                        <a:t>   void _mm_storeu_si128( __m128i *p, __m128i a 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stores </a:t>
                      </a:r>
                      <a:r>
                        <a:rPr lang="da-DK" dirty="0" smtClean="0"/>
                        <a:t>content off 128-bit </a:t>
                      </a:r>
                      <a:r>
                        <a:rPr lang="da-DK" dirty="0"/>
                        <a:t>vector </a:t>
                      </a:r>
                      <a:r>
                        <a:rPr lang="da-DK" dirty="0" smtClean="0"/>
                        <a:t>”a” ato</a:t>
                      </a:r>
                      <a:r>
                        <a:rPr lang="da-DK" baseline="0" dirty="0" smtClean="0"/>
                        <a:t> memory starting at </a:t>
                      </a:r>
                      <a:r>
                        <a:rPr lang="da-DK" dirty="0" smtClean="0"/>
                        <a:t>pointer </a:t>
                      </a:r>
                      <a:r>
                        <a:rPr lang="da-DK" dirty="0"/>
                        <a:t>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2682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85AFB9-E1EF-6E48-8A4C-B389E28BCF3E}" type="slidenum">
              <a:rPr lang="en-US"/>
              <a:pPr/>
              <a:t>21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Related SSE SIMD instructions</a:t>
            </a:r>
            <a:endParaRPr lang="en-US" sz="4000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Add  4 integers with 128 bits from &amp;a[</a:t>
            </a:r>
            <a:r>
              <a:rPr lang="en-US" sz="2400" dirty="0" err="1" smtClean="0"/>
              <a:t>i</a:t>
            </a:r>
            <a:r>
              <a:rPr lang="en-US" sz="2400" dirty="0" smtClean="0"/>
              <a:t>] to temp vector with loop body  </a:t>
            </a:r>
            <a:r>
              <a:rPr lang="en-US" sz="2000" dirty="0" smtClean="0"/>
              <a:t>temp = temp +   a[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</a:p>
          <a:p>
            <a:pPr eaLnBrk="1" hangingPunct="1"/>
            <a:r>
              <a:rPr lang="en-US" sz="2000" dirty="0" smtClean="0"/>
              <a:t>Add  128 bits, then next 128 bits </a:t>
            </a:r>
            <a:r>
              <a:rPr lang="mr-IN" sz="2000" dirty="0" smtClean="0"/>
              <a:t>…</a:t>
            </a:r>
            <a:endParaRPr lang="en-US" sz="20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__m128i temp=_mm_setzero_si128();</a:t>
            </a:r>
          </a:p>
          <a:p>
            <a:pPr>
              <a:buNone/>
            </a:pPr>
            <a:r>
              <a:rPr lang="en-US" sz="2400" dirty="0"/>
              <a:t>__m128i temp1=_mm_loadu_si128((__m128i *)(</a:t>
            </a:r>
            <a:r>
              <a:rPr lang="en-US" sz="2400" dirty="0" err="1"/>
              <a:t>a+i</a:t>
            </a:r>
            <a:r>
              <a:rPr lang="en-US" sz="2400" dirty="0"/>
              <a:t>));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temp=_mm_add_epi32(temp,  temp1)</a:t>
            </a:r>
          </a:p>
          <a:p>
            <a:pPr eaLnBrk="1" hangingPunct="1">
              <a:buNone/>
            </a:pPr>
            <a:endParaRPr lang="en-US" sz="2400" dirty="0" smtClean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3710" y="4731796"/>
            <a:ext cx="3505200" cy="139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2 x 2 Matrix Multiply</a:t>
            </a:r>
            <a:endParaRPr lang="en-US" dirty="0"/>
          </a:p>
        </p:txBody>
      </p:sp>
      <p:grpSp>
        <p:nvGrpSpPr>
          <p:cNvPr id="12" name="Group 64"/>
          <p:cNvGrpSpPr/>
          <p:nvPr/>
        </p:nvGrpSpPr>
        <p:grpSpPr>
          <a:xfrm>
            <a:off x="2328333" y="1893910"/>
            <a:ext cx="4187363" cy="1382590"/>
            <a:chOff x="3759200" y="3947071"/>
            <a:chExt cx="4187363" cy="1382590"/>
          </a:xfrm>
        </p:grpSpPr>
        <p:sp>
          <p:nvSpPr>
            <p:cNvPr id="66" name="TextBox 65"/>
            <p:cNvSpPr txBox="1"/>
            <p:nvPr/>
          </p:nvSpPr>
          <p:spPr>
            <a:xfrm>
              <a:off x="3759200" y="4165600"/>
              <a:ext cx="418736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 smtClean="0"/>
                <a:t>C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(</a:t>
              </a:r>
              <a:r>
                <a:rPr lang="en-US" sz="3200" dirty="0" err="1" smtClean="0"/>
                <a:t>A×B)</a:t>
              </a:r>
              <a:r>
                <a:rPr lang="en-US" sz="3200" baseline="-25000" dirty="0" err="1" smtClean="0"/>
                <a:t>i,j</a:t>
              </a:r>
              <a:r>
                <a:rPr lang="en-US" sz="3200" dirty="0" smtClean="0"/>
                <a:t> = </a:t>
              </a:r>
              <a:r>
                <a:rPr lang="en-US" sz="4800" dirty="0" smtClean="0"/>
                <a:t>∑</a:t>
              </a:r>
              <a:r>
                <a:rPr lang="en-US" sz="3200" dirty="0" smtClean="0"/>
                <a:t> </a:t>
              </a:r>
              <a:r>
                <a:rPr lang="en-US" sz="3200" dirty="0" err="1" smtClean="0"/>
                <a:t>A</a:t>
              </a:r>
              <a:r>
                <a:rPr lang="en-US" sz="3200" baseline="-25000" dirty="0" err="1" smtClean="0"/>
                <a:t>i,k</a:t>
              </a:r>
              <a:r>
                <a:rPr lang="en-US" sz="3200" dirty="0" smtClean="0"/>
                <a:t>× </a:t>
              </a:r>
              <a:r>
                <a:rPr lang="en-US" sz="3200" dirty="0" err="1" smtClean="0"/>
                <a:t>B</a:t>
              </a:r>
              <a:r>
                <a:rPr lang="en-US" sz="3200" baseline="-25000" dirty="0" err="1" smtClean="0"/>
                <a:t>k,j</a:t>
              </a:r>
              <a:endParaRPr lang="en-US" sz="3200" baseline="-250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111199" y="3947071"/>
              <a:ext cx="4758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899531" y="4806441"/>
              <a:ext cx="128866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 err="1" smtClean="0"/>
                <a:t>k</a:t>
              </a:r>
              <a:r>
                <a:rPr lang="en-US" sz="2800" dirty="0" smtClean="0"/>
                <a:t> = 1</a:t>
              </a:r>
              <a:endParaRPr lang="en-US" sz="28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228600" y="1739900"/>
            <a:ext cx="382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Definition of Matrix Multiply:</a:t>
            </a:r>
            <a:endParaRPr lang="en-US" sz="2400" dirty="0"/>
          </a:p>
        </p:txBody>
      </p:sp>
      <p:grpSp>
        <p:nvGrpSpPr>
          <p:cNvPr id="55" name="Group 54"/>
          <p:cNvGrpSpPr/>
          <p:nvPr/>
        </p:nvGrpSpPr>
        <p:grpSpPr>
          <a:xfrm>
            <a:off x="364204" y="3277710"/>
            <a:ext cx="8521861" cy="1480304"/>
            <a:chOff x="364204" y="3277710"/>
            <a:chExt cx="8521861" cy="1480304"/>
          </a:xfrm>
        </p:grpSpPr>
        <p:grpSp>
          <p:nvGrpSpPr>
            <p:cNvPr id="3" name="Group 24"/>
            <p:cNvGrpSpPr/>
            <p:nvPr/>
          </p:nvGrpSpPr>
          <p:grpSpPr>
            <a:xfrm>
              <a:off x="3642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25"/>
            <p:cNvGrpSpPr/>
            <p:nvPr/>
          </p:nvGrpSpPr>
          <p:grpSpPr>
            <a:xfrm flipH="1">
              <a:off x="17485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415174" y="33404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15274" y="33531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0574" y="41786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40674" y="4191316"/>
              <a:ext cx="654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grpSp>
          <p:nvGrpSpPr>
            <p:cNvPr id="8" name="Group 33"/>
            <p:cNvGrpSpPr/>
            <p:nvPr/>
          </p:nvGrpSpPr>
          <p:grpSpPr>
            <a:xfrm>
              <a:off x="22692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37"/>
            <p:cNvGrpSpPr/>
            <p:nvPr/>
          </p:nvGrpSpPr>
          <p:grpSpPr>
            <a:xfrm flipH="1">
              <a:off x="36535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/>
            <p:cNvSpPr txBox="1"/>
            <p:nvPr/>
          </p:nvSpPr>
          <p:spPr>
            <a:xfrm>
              <a:off x="2320174" y="33531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20274" y="33658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45574" y="41913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45674" y="4204016"/>
              <a:ext cx="512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09541" y="380184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baseline="-25000" dirty="0"/>
            </a:p>
          </p:txBody>
        </p:sp>
        <p:grpSp>
          <p:nvGrpSpPr>
            <p:cNvPr id="10" name="Group 33"/>
            <p:cNvGrpSpPr/>
            <p:nvPr/>
          </p:nvGrpSpPr>
          <p:grpSpPr>
            <a:xfrm>
              <a:off x="4085304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37"/>
            <p:cNvGrpSpPr/>
            <p:nvPr/>
          </p:nvGrpSpPr>
          <p:grpSpPr>
            <a:xfrm flipH="1">
              <a:off x="8758895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Box 58"/>
            <p:cNvSpPr txBox="1"/>
            <p:nvPr/>
          </p:nvSpPr>
          <p:spPr>
            <a:xfrm>
              <a:off x="4136274" y="3365816"/>
              <a:ext cx="21148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1,1 </a:t>
              </a:r>
              <a:r>
                <a:rPr lang="en-US" dirty="0" smtClean="0"/>
                <a:t>+ A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08547" y="3378516"/>
              <a:ext cx="203132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+A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</a:p>
            <a:p>
              <a:endParaRPr lang="en-US" baseline="-250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4148974" y="4204016"/>
              <a:ext cx="211484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1,1 </a:t>
              </a:r>
              <a:r>
                <a:rPr lang="en-US" dirty="0" smtClean="0"/>
                <a:t>+ A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2,1</a:t>
              </a:r>
            </a:p>
            <a:p>
              <a:endParaRPr lang="en-US" baseline="-250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633947" y="4216716"/>
              <a:ext cx="2031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=A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B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+A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B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789141" y="38018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baseline="-25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74133" y="3398924"/>
              <a:ext cx="454409" cy="1254004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379133" y="3390457"/>
              <a:ext cx="431800" cy="38737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632035" y="3414993"/>
              <a:ext cx="693738" cy="120591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3738" y="4770551"/>
            <a:ext cx="8521861" cy="1480304"/>
            <a:chOff x="364204" y="3277710"/>
            <a:chExt cx="8521861" cy="1480304"/>
          </a:xfrm>
        </p:grpSpPr>
        <p:grpSp>
          <p:nvGrpSpPr>
            <p:cNvPr id="65" name="Group 24"/>
            <p:cNvGrpSpPr/>
            <p:nvPr/>
          </p:nvGrpSpPr>
          <p:grpSpPr>
            <a:xfrm>
              <a:off x="3642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25"/>
            <p:cNvGrpSpPr/>
            <p:nvPr/>
          </p:nvGrpSpPr>
          <p:grpSpPr>
            <a:xfrm flipH="1">
              <a:off x="1748504" y="3277710"/>
              <a:ext cx="127170" cy="1422400"/>
              <a:chOff x="3416130" y="1994694"/>
              <a:chExt cx="127170" cy="1422400"/>
            </a:xfrm>
          </p:grpSpPr>
          <p:cxnSp>
            <p:nvCxnSpPr>
              <p:cNvPr id="107" name="Straight Connector 106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4" name="TextBox 73"/>
            <p:cNvSpPr txBox="1"/>
            <p:nvPr/>
          </p:nvSpPr>
          <p:spPr>
            <a:xfrm>
              <a:off x="415174" y="33404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215274" y="33531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40574" y="41786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baseline="-250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1240674" y="4191316"/>
              <a:ext cx="6548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grpSp>
          <p:nvGrpSpPr>
            <p:cNvPr id="78" name="Group 33"/>
            <p:cNvGrpSpPr/>
            <p:nvPr/>
          </p:nvGrpSpPr>
          <p:grpSpPr>
            <a:xfrm>
              <a:off x="22692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9" name="Group 37"/>
            <p:cNvGrpSpPr/>
            <p:nvPr/>
          </p:nvGrpSpPr>
          <p:grpSpPr>
            <a:xfrm flipH="1">
              <a:off x="3653504" y="3290410"/>
              <a:ext cx="127170" cy="1422400"/>
              <a:chOff x="3416130" y="1994694"/>
              <a:chExt cx="127170" cy="1422400"/>
            </a:xfrm>
          </p:grpSpPr>
          <p:cxnSp>
            <p:nvCxnSpPr>
              <p:cNvPr id="101" name="Straight Connector 100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0" name="TextBox 79"/>
            <p:cNvSpPr txBox="1"/>
            <p:nvPr/>
          </p:nvSpPr>
          <p:spPr>
            <a:xfrm>
              <a:off x="2320174" y="33531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baseline="-250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120274" y="33658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baseline="-250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2345574" y="41913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baseline="-250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145674" y="420401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baseline="-250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909541" y="3801849"/>
              <a:ext cx="2872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x</a:t>
              </a:r>
              <a:endParaRPr lang="en-US" baseline="-25000" dirty="0"/>
            </a:p>
          </p:txBody>
        </p:sp>
        <p:grpSp>
          <p:nvGrpSpPr>
            <p:cNvPr id="85" name="Group 33"/>
            <p:cNvGrpSpPr/>
            <p:nvPr/>
          </p:nvGrpSpPr>
          <p:grpSpPr>
            <a:xfrm>
              <a:off x="4085304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Group 37"/>
            <p:cNvGrpSpPr/>
            <p:nvPr/>
          </p:nvGrpSpPr>
          <p:grpSpPr>
            <a:xfrm flipH="1">
              <a:off x="8758895" y="3303110"/>
              <a:ext cx="127170" cy="1422400"/>
              <a:chOff x="3416130" y="1994694"/>
              <a:chExt cx="127170" cy="1422400"/>
            </a:xfrm>
          </p:grpSpPr>
          <p:cxnSp>
            <p:nvCxnSpPr>
              <p:cNvPr id="95" name="Straight Connector 94"/>
              <p:cNvCxnSpPr/>
              <p:nvPr/>
            </p:nvCxnSpPr>
            <p:spPr>
              <a:xfrm rot="5400000">
                <a:off x="2717800" y="2705100"/>
                <a:ext cx="142240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/>
            </p:nvCxnSpPr>
            <p:spPr>
              <a:xfrm rot="10800000">
                <a:off x="3416130" y="2006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0800000">
                <a:off x="3416130" y="3403600"/>
                <a:ext cx="127170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TextBox 86"/>
            <p:cNvSpPr txBox="1"/>
            <p:nvPr/>
          </p:nvSpPr>
          <p:spPr>
            <a:xfrm>
              <a:off x="4136274" y="3365816"/>
              <a:ext cx="19402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r>
                <a:rPr lang="en-US" dirty="0" smtClean="0"/>
                <a:t>= 1*1</a:t>
              </a:r>
              <a:r>
                <a:rPr lang="en-US" baseline="-25000" dirty="0" smtClean="0"/>
                <a:t>  </a:t>
              </a:r>
              <a:r>
                <a:rPr lang="en-US" dirty="0" smtClean="0"/>
                <a:t>+ 0*2 = 1</a:t>
              </a:r>
              <a:endParaRPr lang="en-US" baseline="-250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6608547" y="3378516"/>
              <a:ext cx="192286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r>
                <a:rPr lang="en-US" dirty="0" smtClean="0"/>
                <a:t>= 1*3 + 0*4 = 3</a:t>
              </a:r>
              <a:endParaRPr lang="en-US" baseline="-25000" dirty="0" smtClean="0"/>
            </a:p>
            <a:p>
              <a:endParaRPr lang="en-US" baseline="-250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148974" y="4204016"/>
              <a:ext cx="2009835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r>
                <a:rPr lang="en-US" dirty="0" smtClean="0"/>
                <a:t>= 0*1 </a:t>
              </a:r>
              <a:r>
                <a:rPr lang="en-US" baseline="-25000" dirty="0" smtClean="0"/>
                <a:t> </a:t>
              </a:r>
              <a:r>
                <a:rPr lang="en-US" dirty="0" smtClean="0"/>
                <a:t>+  1*2 = 2</a:t>
              </a:r>
              <a:endParaRPr lang="en-US" baseline="-25000" dirty="0" smtClean="0"/>
            </a:p>
            <a:p>
              <a:endParaRPr lang="en-US" baseline="-250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6633947" y="4216716"/>
              <a:ext cx="19228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r>
                <a:rPr lang="en-US" dirty="0" smtClean="0"/>
                <a:t>= 0*3 + 1*4 = 4</a:t>
              </a:r>
              <a:endParaRPr lang="en-US" baseline="-25000" dirty="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3789141" y="38018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=</a:t>
              </a:r>
              <a:endParaRPr lang="en-US" baseline="-25000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8855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Using the XMM registers</a:t>
            </a:r>
          </a:p>
          <a:p>
            <a:pPr lvl="1"/>
            <a:r>
              <a:rPr lang="en-US" dirty="0" smtClean="0"/>
              <a:t>64-bit/double precision/two doubles per XMM </a:t>
            </a:r>
            <a:r>
              <a:rPr lang="en-US" dirty="0" err="1" smtClean="0"/>
              <a:t>reg</a:t>
            </a:r>
            <a:endParaRPr lang="en-US" dirty="0"/>
          </a:p>
        </p:txBody>
      </p:sp>
      <p:grpSp>
        <p:nvGrpSpPr>
          <p:cNvPr id="9" name="Group 11"/>
          <p:cNvGrpSpPr/>
          <p:nvPr/>
        </p:nvGrpSpPr>
        <p:grpSpPr>
          <a:xfrm>
            <a:off x="1426667" y="2952975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3340073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867013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3252436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867013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3252436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87547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3260902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4893733" y="3081867"/>
            <a:ext cx="344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Stored in memory in Column order</a:t>
            </a:r>
            <a:endParaRPr lang="en-US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205101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3"/>
          <p:cNvGrpSpPr/>
          <p:nvPr/>
        </p:nvGrpSpPr>
        <p:grpSpPr>
          <a:xfrm>
            <a:off x="1444150" y="5592199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5119139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504562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511913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504562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5127605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513028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i,2</a:t>
            </a:r>
            <a:endParaRPr lang="en-US" baseline="-25000" dirty="0"/>
          </a:p>
        </p:txBody>
      </p:sp>
      <p:grpSp>
        <p:nvGrpSpPr>
          <p:cNvPr id="24" name="Group 32"/>
          <p:cNvGrpSpPr/>
          <p:nvPr/>
        </p:nvGrpSpPr>
        <p:grpSpPr>
          <a:xfrm>
            <a:off x="1443604" y="4256835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417087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4170873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1,i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179339"/>
            <a:ext cx="469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2,i</a:t>
            </a:r>
            <a:endParaRPr lang="en-US" baseline="-25000" dirty="0"/>
          </a:p>
        </p:txBody>
      </p:sp>
      <p:pic>
        <p:nvPicPr>
          <p:cNvPr id="4" name="Picture 3" descr="latexit-dra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500" y="3821790"/>
            <a:ext cx="2819400" cy="11049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5465232" y="3604579"/>
            <a:ext cx="1051993" cy="1603460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57669" y="5143900"/>
            <a:ext cx="82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  <a:r>
              <a:rPr lang="en-US" sz="3200" baseline="-25000" dirty="0" smtClean="0"/>
              <a:t>1</a:t>
            </a:r>
            <a:endParaRPr lang="en-US" sz="3600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6951866" y="5180852"/>
            <a:ext cx="821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</a:t>
            </a:r>
            <a:r>
              <a:rPr lang="en-US" sz="3200" baseline="-25000" dirty="0"/>
              <a:t>2</a:t>
            </a:r>
            <a:endParaRPr lang="en-US" sz="3600" baseline="-25000" dirty="0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Initialization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3232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27086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3316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27171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69488" y="4921530"/>
            <a:ext cx="41969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381000" y="3429000"/>
            <a:ext cx="8763000" cy="27657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039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Initialization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960842" y="23232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1756" y="27086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510242" y="23316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11156" y="27171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7" y="3955802"/>
            <a:ext cx="4108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Load 2 doubles into XMM </a:t>
            </a:r>
            <a:r>
              <a:rPr lang="en-US" dirty="0" err="1" smtClean="0"/>
              <a:t>reg</a:t>
            </a:r>
            <a:r>
              <a:rPr lang="en-US" dirty="0" smtClean="0"/>
              <a:t>, Stored in memory in Column order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846" y="748727"/>
            <a:ext cx="5546175" cy="958306"/>
          </a:xfrm>
          <a:prstGeom prst="rect">
            <a:avLst/>
          </a:prstGeom>
        </p:spPr>
      </p:pic>
      <p:sp>
        <p:nvSpPr>
          <p:cNvPr id="42" name="Title 1"/>
          <p:cNvSpPr txBox="1">
            <a:spLocks/>
          </p:cNvSpPr>
          <p:nvPr/>
        </p:nvSpPr>
        <p:spPr>
          <a:xfrm>
            <a:off x="457200" y="-166406"/>
            <a:ext cx="8229600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Example: 2 x 2 Matrix Multiply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9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6406"/>
            <a:ext cx="8229600" cy="1039091"/>
          </a:xfrm>
        </p:spPr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First iteration intermediate result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1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17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29522" y="2323211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1642534" y="2708634"/>
            <a:ext cx="128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3340902" y="233167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3341816" y="2717100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846" y="748727"/>
            <a:ext cx="5546175" cy="95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2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825" y="748727"/>
            <a:ext cx="5546175" cy="9583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38482"/>
            <a:ext cx="8229600" cy="1143000"/>
          </a:xfrm>
        </p:spPr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First iteration intermediate result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2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629522" y="2323211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642534" y="2708634"/>
            <a:ext cx="1286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340902" y="2331677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341816" y="2717100"/>
            <a:ext cx="1391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0+A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aseline="-25000" dirty="0" smtClean="0"/>
              <a:t>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508129" y="40208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endParaRPr lang="en-US" b="1" baseline="-250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858001" y="817711"/>
            <a:ext cx="533400" cy="78248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876800" y="1267446"/>
            <a:ext cx="436193" cy="40895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4114800" y="838200"/>
            <a:ext cx="436193" cy="78248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8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23283"/>
          </a:xfrm>
        </p:spPr>
        <p:txBody>
          <a:bodyPr/>
          <a:lstStyle/>
          <a:p>
            <a:r>
              <a:rPr lang="en-US" dirty="0" smtClean="0"/>
              <a:t>Second iteration intermediate result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 = 2</a:t>
            </a:r>
          </a:p>
        </p:txBody>
      </p:sp>
      <p:grpSp>
        <p:nvGrpSpPr>
          <p:cNvPr id="9" name="Group 11"/>
          <p:cNvGrpSpPr/>
          <p:nvPr/>
        </p:nvGrpSpPr>
        <p:grpSpPr>
          <a:xfrm>
            <a:off x="1426667" y="2409173"/>
            <a:ext cx="3170352" cy="319246"/>
            <a:chOff x="1426667" y="3105372"/>
            <a:chExt cx="3170352" cy="319246"/>
          </a:xfrm>
        </p:grpSpPr>
        <p:sp>
          <p:nvSpPr>
            <p:cNvPr id="7" name="Rectangle 6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stCxn id="7" idx="0"/>
              <a:endCxn id="7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2"/>
          <p:cNvGrpSpPr/>
          <p:nvPr/>
        </p:nvGrpSpPr>
        <p:grpSpPr>
          <a:xfrm>
            <a:off x="1427213" y="2796271"/>
            <a:ext cx="3170352" cy="319246"/>
            <a:chOff x="4588528" y="3105909"/>
            <a:chExt cx="3170352" cy="319246"/>
          </a:xfrm>
        </p:grpSpPr>
        <p:sp>
          <p:nvSpPr>
            <p:cNvPr id="8" name="Rectangle 7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938731" y="23232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939277" y="27086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389635" y="2323211"/>
            <a:ext cx="159543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r>
              <a:rPr lang="en-US" dirty="0" smtClean="0"/>
              <a:t>+A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</a:p>
          <a:p>
            <a:endParaRPr lang="en-US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88535" y="2708634"/>
            <a:ext cx="16594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1,2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</a:p>
          <a:p>
            <a:endParaRPr lang="en-US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3016348" y="2331677"/>
            <a:ext cx="171087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1,1</a:t>
            </a:r>
            <a:r>
              <a:rPr lang="en-US" dirty="0" smtClean="0"/>
              <a:t>+A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2,1</a:t>
            </a:r>
          </a:p>
          <a:p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017262" y="2717100"/>
            <a:ext cx="17522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2,1</a:t>
            </a:r>
            <a:r>
              <a:rPr lang="en-US" dirty="0" smtClean="0"/>
              <a:t>B</a:t>
            </a:r>
            <a:r>
              <a:rPr lang="en-US" baseline="-25000" dirty="0" smtClean="0"/>
              <a:t>1,2</a:t>
            </a:r>
            <a:r>
              <a:rPr lang="en-US" dirty="0" smtClean="0"/>
              <a:t>+A</a:t>
            </a:r>
            <a:r>
              <a:rPr lang="en-US" baseline="-25000" dirty="0" smtClean="0"/>
              <a:t>2,2</a:t>
            </a:r>
            <a:r>
              <a:rPr lang="en-US" dirty="0" smtClean="0"/>
              <a:t>B</a:t>
            </a:r>
            <a:r>
              <a:rPr lang="en-US" baseline="-25000" dirty="0" smtClean="0"/>
              <a:t>2,2</a:t>
            </a:r>
          </a:p>
          <a:p>
            <a:endParaRPr lang="en-US" baseline="-25000" dirty="0"/>
          </a:p>
        </p:txBody>
      </p:sp>
      <p:grpSp>
        <p:nvGrpSpPr>
          <p:cNvPr id="13" name="Group 20"/>
          <p:cNvGrpSpPr/>
          <p:nvPr/>
        </p:nvGrpSpPr>
        <p:grpSpPr>
          <a:xfrm>
            <a:off x="1443604" y="5033873"/>
            <a:ext cx="3170352" cy="319246"/>
            <a:chOff x="1426667" y="3105372"/>
            <a:chExt cx="3170352" cy="319246"/>
          </a:xfrm>
        </p:grpSpPr>
        <p:sp>
          <p:nvSpPr>
            <p:cNvPr id="22" name="Rectangle 21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Connector 22"/>
            <p:cNvCxnSpPr>
              <a:stCxn id="22" idx="0"/>
              <a:endCxn id="22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23"/>
          <p:cNvGrpSpPr/>
          <p:nvPr/>
        </p:nvGrpSpPr>
        <p:grpSpPr>
          <a:xfrm>
            <a:off x="1444150" y="5420971"/>
            <a:ext cx="3170352" cy="319246"/>
            <a:chOff x="4588528" y="3105909"/>
            <a:chExt cx="3170352" cy="319246"/>
          </a:xfrm>
        </p:grpSpPr>
        <p:sp>
          <p:nvSpPr>
            <p:cNvPr id="25" name="Rectangle 24"/>
            <p:cNvSpPr/>
            <p:nvPr/>
          </p:nvSpPr>
          <p:spPr>
            <a:xfrm>
              <a:off x="4588528" y="3105909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6014478" y="3265135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955668" y="494791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956214" y="5333334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977779" y="4947911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1978693" y="5333334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3527179" y="4956377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2,1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3528093" y="5341800"/>
            <a:ext cx="50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grpSp>
        <p:nvGrpSpPr>
          <p:cNvPr id="21" name="Group 32"/>
          <p:cNvGrpSpPr/>
          <p:nvPr/>
        </p:nvGrpSpPr>
        <p:grpSpPr>
          <a:xfrm>
            <a:off x="1443604" y="4085607"/>
            <a:ext cx="3170352" cy="319246"/>
            <a:chOff x="1426667" y="3105372"/>
            <a:chExt cx="3170352" cy="319246"/>
          </a:xfrm>
        </p:grpSpPr>
        <p:sp>
          <p:nvSpPr>
            <p:cNvPr id="34" name="Rectangle 33"/>
            <p:cNvSpPr/>
            <p:nvPr/>
          </p:nvSpPr>
          <p:spPr>
            <a:xfrm>
              <a:off x="1426667" y="3105372"/>
              <a:ext cx="3170352" cy="318452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>
              <a:stCxn id="34" idx="0"/>
              <a:endCxn id="34" idx="2"/>
            </p:cNvCxnSpPr>
            <p:nvPr/>
          </p:nvCxnSpPr>
          <p:spPr>
            <a:xfrm rot="16200000" flipH="1">
              <a:off x="2852617" y="3264598"/>
              <a:ext cx="318452" cy="1588"/>
            </a:xfrm>
            <a:prstGeom prst="line">
              <a:avLst/>
            </a:prstGeom>
            <a:ln>
              <a:solidFill>
                <a:srgbClr val="FF0000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955668" y="399964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1977779" y="3999645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1,2</a:t>
            </a:r>
            <a:endParaRPr lang="en-US" baseline="-25000" dirty="0"/>
          </a:p>
        </p:txBody>
      </p:sp>
      <p:sp>
        <p:nvSpPr>
          <p:cNvPr id="38" name="TextBox 37"/>
          <p:cNvSpPr txBox="1"/>
          <p:nvPr/>
        </p:nvSpPr>
        <p:spPr>
          <a:xfrm>
            <a:off x="3527179" y="4008111"/>
            <a:ext cx="512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2,2</a:t>
            </a:r>
            <a:endParaRPr lang="en-US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769488" y="3955802"/>
            <a:ext cx="3574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</a:t>
            </a:r>
            <a:r>
              <a:rPr lang="en-US" dirty="0" err="1" smtClean="0">
                <a:solidFill>
                  <a:srgbClr val="0536D2"/>
                </a:solidFill>
              </a:rPr>
              <a:t>mm_load_pd</a:t>
            </a:r>
            <a:r>
              <a:rPr lang="en-US" dirty="0" smtClean="0">
                <a:solidFill>
                  <a:srgbClr val="0536D2"/>
                </a:solidFill>
              </a:rPr>
              <a:t>: </a:t>
            </a:r>
            <a:r>
              <a:rPr lang="en-US" dirty="0" smtClean="0"/>
              <a:t>Stored in memory in </a:t>
            </a:r>
            <a:br>
              <a:rPr lang="en-US" dirty="0" smtClean="0"/>
            </a:br>
            <a:r>
              <a:rPr lang="en-US" dirty="0" smtClean="0"/>
              <a:t>Column order</a:t>
            </a:r>
            <a:endParaRPr lang="en-US" dirty="0"/>
          </a:p>
        </p:txBody>
      </p:sp>
      <p:grpSp>
        <p:nvGrpSpPr>
          <p:cNvPr id="24" name="Group 45"/>
          <p:cNvGrpSpPr/>
          <p:nvPr/>
        </p:nvGrpSpPr>
        <p:grpSpPr>
          <a:xfrm>
            <a:off x="1930713" y="2011887"/>
            <a:ext cx="2138419" cy="1395395"/>
            <a:chOff x="1930713" y="2011887"/>
            <a:chExt cx="2138419" cy="1395395"/>
          </a:xfrm>
        </p:grpSpPr>
        <p:sp>
          <p:nvSpPr>
            <p:cNvPr id="42" name="TextBox 41"/>
            <p:cNvSpPr txBox="1"/>
            <p:nvPr/>
          </p:nvSpPr>
          <p:spPr>
            <a:xfrm>
              <a:off x="1930713" y="2017524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1,1</a:t>
              </a:r>
              <a:endParaRPr lang="en-US" baseline="-25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30713" y="3037950"/>
              <a:ext cx="505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1,2</a:t>
              </a:r>
              <a:endParaRPr lang="en-US" baseline="-25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563865" y="2011887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2,1</a:t>
              </a:r>
              <a:endParaRPr lang="en-US" baseline="-25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63865" y="3018194"/>
              <a:ext cx="5052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-25000" dirty="0" smtClean="0"/>
                <a:t>2,2</a:t>
              </a:r>
              <a:endParaRPr lang="en-US" baseline="-250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4852864" y="2385538"/>
            <a:ext cx="42632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c1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(c1,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(a,b1));</a:t>
            </a:r>
          </a:p>
          <a:p>
            <a:r>
              <a:rPr lang="en-US" dirty="0" smtClean="0"/>
              <a:t>c2 = </a:t>
            </a:r>
            <a:r>
              <a:rPr lang="en-US" dirty="0" smtClean="0">
                <a:solidFill>
                  <a:srgbClr val="0000FF"/>
                </a:solidFill>
              </a:rPr>
              <a:t>_mm_add_pd</a:t>
            </a:r>
            <a:r>
              <a:rPr lang="en-US" dirty="0" smtClean="0"/>
              <a:t>(c2,</a:t>
            </a:r>
            <a:r>
              <a:rPr lang="en-US" dirty="0" smtClean="0">
                <a:solidFill>
                  <a:srgbClr val="0000FF"/>
                </a:solidFill>
              </a:rPr>
              <a:t>_mm_mul_pd</a:t>
            </a:r>
            <a:r>
              <a:rPr lang="en-US" dirty="0" smtClean="0"/>
              <a:t>(a,b2));</a:t>
            </a:r>
          </a:p>
          <a:p>
            <a:r>
              <a:rPr lang="en-US" dirty="0" smtClean="0"/>
              <a:t>SSE instructions first do parallel multiplies </a:t>
            </a:r>
            <a:br>
              <a:rPr lang="en-US" dirty="0" smtClean="0"/>
            </a:br>
            <a:r>
              <a:rPr lang="en-US" dirty="0" smtClean="0"/>
              <a:t>and then parallel adds in XMM registers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769488" y="4921530"/>
            <a:ext cx="41969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536D2"/>
                </a:solidFill>
              </a:rPr>
              <a:t>_mm_load1_pd: </a:t>
            </a:r>
            <a:r>
              <a:rPr lang="en-US" dirty="0" smtClean="0"/>
              <a:t>SSE instruction that loads </a:t>
            </a:r>
            <a:br>
              <a:rPr lang="en-US" dirty="0" smtClean="0"/>
            </a:br>
            <a:r>
              <a:rPr lang="en-US" dirty="0" smtClean="0"/>
              <a:t>a double word and stores it in the high and </a:t>
            </a:r>
            <a:br>
              <a:rPr lang="en-US" dirty="0" smtClean="0"/>
            </a:br>
            <a:r>
              <a:rPr lang="en-US" dirty="0" smtClean="0"/>
              <a:t>low double words of the XMM register </a:t>
            </a:r>
            <a:br>
              <a:rPr lang="en-US" dirty="0" smtClean="0"/>
            </a:br>
            <a:r>
              <a:rPr lang="en-US" dirty="0" smtClean="0"/>
              <a:t>(duplicates value in both halves of XMM)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Example: 2 x 2 Matrix Multiply</a:t>
            </a:r>
            <a:br>
              <a:rPr lang="en-US" smtClean="0"/>
            </a:br>
            <a:r>
              <a:rPr lang="en-US" smtClean="0"/>
              <a:t>(Part 1 of 2)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93887" y="1600200"/>
            <a:ext cx="427002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stdio.h</a:t>
            </a:r>
            <a:r>
              <a:rPr lang="en-US" sz="1400" dirty="0" smtClean="0"/>
              <a:t>&gt;</a:t>
            </a:r>
          </a:p>
          <a:p>
            <a:pPr>
              <a:buNone/>
            </a:pPr>
            <a:r>
              <a:rPr lang="en-US" sz="1400" i="1" dirty="0" smtClean="0"/>
              <a:t>// header file for SSE compiler </a:t>
            </a:r>
            <a:r>
              <a:rPr lang="en-US" sz="1400" i="1" dirty="0" err="1" smtClean="0"/>
              <a:t>intrinsics</a:t>
            </a:r>
            <a:endParaRPr lang="en-US" sz="1400" i="1" dirty="0" smtClean="0"/>
          </a:p>
          <a:p>
            <a:pPr>
              <a:buNone/>
            </a:pPr>
            <a:r>
              <a:rPr lang="en-US" sz="1400" dirty="0" smtClean="0"/>
              <a:t>#include &lt;</a:t>
            </a:r>
            <a:r>
              <a:rPr lang="en-US" sz="1400" dirty="0" err="1" smtClean="0"/>
              <a:t>emmintrin.h</a:t>
            </a:r>
            <a:r>
              <a:rPr lang="en-US" sz="1400" dirty="0" smtClean="0"/>
              <a:t>&gt;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// NOTE: vector registers will be represented in comments as v1 = [ a | </a:t>
            </a:r>
            <a:r>
              <a:rPr lang="en-US" sz="1400" i="1" dirty="0" err="1" smtClean="0"/>
              <a:t>b</a:t>
            </a:r>
            <a:r>
              <a:rPr lang="en-US" sz="1400" i="1" dirty="0" smtClean="0"/>
              <a:t>]</a:t>
            </a:r>
          </a:p>
          <a:p>
            <a:pPr>
              <a:buNone/>
            </a:pPr>
            <a:r>
              <a:rPr lang="en-US" sz="1400" i="1" dirty="0" smtClean="0"/>
              <a:t>// where v1 is a variable of type __m128d and</a:t>
            </a:r>
            <a:br>
              <a:rPr lang="en-US" sz="1400" i="1" dirty="0" smtClean="0"/>
            </a:br>
            <a:r>
              <a:rPr lang="en-US" sz="1400" i="1" dirty="0" smtClean="0"/>
              <a:t>a, </a:t>
            </a:r>
            <a:r>
              <a:rPr lang="en-US" sz="1400" i="1" dirty="0" err="1" smtClean="0"/>
              <a:t>b</a:t>
            </a:r>
            <a:r>
              <a:rPr lang="en-US" sz="1400" i="1" dirty="0" smtClean="0"/>
              <a:t> are doubles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main(void</a:t>
            </a:r>
            <a:r>
              <a:rPr lang="en-US" sz="1400" dirty="0" smtClean="0"/>
              <a:t>) {</a:t>
            </a:r>
          </a:p>
          <a:p>
            <a:pPr>
              <a:buNone/>
            </a:pPr>
            <a:r>
              <a:rPr lang="en-US" sz="1400" dirty="0" smtClean="0"/>
              <a:t>   </a:t>
            </a:r>
            <a:r>
              <a:rPr lang="en-US" sz="1400" i="1" dirty="0" smtClean="0"/>
              <a:t> // allocate A,B,C aligned on 16-byte boundaries</a:t>
            </a:r>
          </a:p>
          <a:p>
            <a:pPr>
              <a:buNone/>
            </a:pPr>
            <a:r>
              <a:rPr lang="en-US" sz="1400" dirty="0" smtClean="0"/>
              <a:t>    double A[4] __attribute__ ((aligned (16)));	</a:t>
            </a:r>
          </a:p>
          <a:p>
            <a:pPr>
              <a:buNone/>
            </a:pPr>
            <a:r>
              <a:rPr lang="en-US" sz="1400" dirty="0" smtClean="0"/>
              <a:t>    double B[4] __attribute__ ((aligned (16)));</a:t>
            </a:r>
          </a:p>
          <a:p>
            <a:pPr>
              <a:buNone/>
            </a:pPr>
            <a:r>
              <a:rPr lang="en-US" sz="1400" dirty="0" smtClean="0"/>
              <a:t>    double C[4] __attribute__ ((aligned (16)));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lda</a:t>
            </a:r>
            <a:r>
              <a:rPr lang="en-US" sz="1400" dirty="0" smtClean="0"/>
              <a:t> = 2;</a:t>
            </a:r>
          </a:p>
          <a:p>
            <a:pPr>
              <a:buNone/>
            </a:pPr>
            <a:r>
              <a:rPr lang="en-US" sz="1400" dirty="0" smtClean="0"/>
              <a:t>    </a:t>
            </a:r>
            <a:r>
              <a:rPr lang="en-US" sz="1400" dirty="0" err="1" smtClean="0"/>
              <a:t>int</a:t>
            </a:r>
            <a:r>
              <a:rPr lang="en-US" sz="1400" dirty="0" smtClean="0"/>
              <a:t> </a:t>
            </a:r>
            <a:r>
              <a:rPr lang="en-US" sz="1400" dirty="0" err="1" smtClean="0"/>
              <a:t>i</a:t>
            </a:r>
            <a:r>
              <a:rPr lang="en-US" sz="1400" dirty="0" smtClean="0"/>
              <a:t> = 0;</a:t>
            </a:r>
          </a:p>
          <a:p>
            <a:pPr>
              <a:buNone/>
            </a:pPr>
            <a:r>
              <a:rPr lang="en-US" sz="1400" i="1" dirty="0" smtClean="0"/>
              <a:t>    // declare several 128-bit vector variables</a:t>
            </a:r>
          </a:p>
          <a:p>
            <a:pPr>
              <a:buNone/>
            </a:pPr>
            <a:r>
              <a:rPr lang="en-US" sz="1400" dirty="0" smtClean="0"/>
              <a:t>    __m128d c1,c2,a,b1,b2;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972753" y="1600200"/>
            <a:ext cx="4038600" cy="46316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i="1" dirty="0" smtClean="0"/>
              <a:t> // Initialize A, B, C for example</a:t>
            </a:r>
          </a:p>
          <a:p>
            <a:pPr>
              <a:buNone/>
            </a:pPr>
            <a:r>
              <a:rPr lang="en-US" sz="1400" dirty="0" smtClean="0"/>
              <a:t> </a:t>
            </a:r>
            <a:r>
              <a:rPr lang="en-US" sz="1400" i="1" dirty="0" smtClean="0"/>
              <a:t>/* A =                           (</a:t>
            </a:r>
            <a:r>
              <a:rPr lang="en-US" sz="1400" i="1" dirty="0" smtClean="0">
                <a:solidFill>
                  <a:srgbClr val="FF0000"/>
                </a:solidFill>
              </a:rPr>
              <a:t>note column order!)  </a:t>
            </a:r>
          </a:p>
          <a:p>
            <a:pPr>
              <a:buNone/>
            </a:pPr>
            <a:r>
              <a:rPr lang="en-US" sz="1400" i="1" dirty="0" smtClean="0"/>
              <a:t>       1 0</a:t>
            </a:r>
          </a:p>
          <a:p>
            <a:pPr>
              <a:buNone/>
            </a:pPr>
            <a:r>
              <a:rPr lang="en-US" sz="1400" i="1" dirty="0" smtClean="0"/>
              <a:t>       0 1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A[0] = 1.0; A[1] = 0.0;  A[2] = 0.0;  A[3] = 1.0;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/* B =                             </a:t>
            </a:r>
            <a:r>
              <a:rPr lang="en-US" sz="1400" i="1" dirty="0" smtClean="0">
                <a:solidFill>
                  <a:srgbClr val="FF0000"/>
                </a:solidFill>
              </a:rPr>
              <a:t> (note column order!)</a:t>
            </a:r>
          </a:p>
          <a:p>
            <a:pPr>
              <a:buNone/>
            </a:pPr>
            <a:r>
              <a:rPr lang="en-US" sz="1400" i="1" dirty="0" smtClean="0"/>
              <a:t>       1 3</a:t>
            </a:r>
          </a:p>
          <a:p>
            <a:pPr>
              <a:buNone/>
            </a:pPr>
            <a:r>
              <a:rPr lang="en-US" sz="1400" i="1" dirty="0" smtClean="0"/>
              <a:t>       2 4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B[0] = 1.0;  B[1] = 2.0;  B[2] = 3.0;  B[3] = 4.0;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sz="1400" i="1" dirty="0" smtClean="0"/>
              <a:t> /* C =                             (</a:t>
            </a:r>
            <a:r>
              <a:rPr lang="en-US" sz="1400" i="1" dirty="0" smtClean="0">
                <a:solidFill>
                  <a:srgbClr val="FF0000"/>
                </a:solidFill>
              </a:rPr>
              <a:t>note column order!)</a:t>
            </a:r>
          </a:p>
          <a:p>
            <a:pPr>
              <a:buNone/>
            </a:pPr>
            <a:r>
              <a:rPr lang="en-US" sz="1400" i="1" dirty="0" smtClean="0"/>
              <a:t>       0 0</a:t>
            </a:r>
          </a:p>
          <a:p>
            <a:pPr>
              <a:buNone/>
            </a:pPr>
            <a:r>
              <a:rPr lang="en-US" sz="1400" i="1" dirty="0" smtClean="0"/>
              <a:t>       0 0</a:t>
            </a:r>
          </a:p>
          <a:p>
            <a:pPr>
              <a:buNone/>
            </a:pPr>
            <a:r>
              <a:rPr lang="en-US" sz="1400" i="1" dirty="0" smtClean="0"/>
              <a:t>     */</a:t>
            </a:r>
          </a:p>
          <a:p>
            <a:pPr>
              <a:buNone/>
            </a:pPr>
            <a:r>
              <a:rPr lang="en-US" sz="1400" dirty="0" smtClean="0"/>
              <a:t>    C[0] = 0.0; C[1] = 0.0;  C[2] = 0.0; C[3] = 0.0;</a:t>
            </a:r>
          </a:p>
          <a:p>
            <a:pPr>
              <a:buNone/>
            </a:pP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072590" y="3909861"/>
            <a:ext cx="4712825" cy="20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33" y="274638"/>
            <a:ext cx="882226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Single-Instruction/Multiple-Data </a:t>
            </a:r>
            <a:r>
              <a:rPr lang="en-US" dirty="0"/>
              <a:t>Stream</a:t>
            </a:r>
            <a:br>
              <a:rPr lang="en-US" dirty="0"/>
            </a:br>
            <a:r>
              <a:rPr lang="en-US" dirty="0"/>
              <a:t>(SIMD or “</a:t>
            </a:r>
            <a:r>
              <a:rPr lang="en-US" dirty="0" err="1"/>
              <a:t>sim-dee</a:t>
            </a:r>
            <a:r>
              <a:rPr lang="en-US" dirty="0"/>
              <a:t>”)</a:t>
            </a:r>
            <a:br>
              <a:rPr lang="en-US" dirty="0"/>
            </a:b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SIMD computer exploits multiple data streams against a single instruction stream to operations that may be naturally parallelized, e.g., Intel SIMD instruction extensions or NVIDIA Graphics Processing Unit (GPU)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884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7" y="1730905"/>
            <a:ext cx="3958695" cy="395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77631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2 </a:t>
            </a:r>
            <a:r>
              <a:rPr lang="en-US" dirty="0" err="1" smtClean="0"/>
              <a:t>x</a:t>
            </a:r>
            <a:r>
              <a:rPr lang="en-US" dirty="0" smtClean="0"/>
              <a:t> 2 Matrix Multiply</a:t>
            </a:r>
            <a:br>
              <a:rPr lang="en-US" dirty="0" smtClean="0"/>
            </a:br>
            <a:r>
              <a:rPr lang="en-US" dirty="0" smtClean="0"/>
              <a:t>(Part 2 of 2)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451554" y="1600200"/>
            <a:ext cx="4270022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// used aligned loads to set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    // c1 = [c_11 | c_21]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c1 = _mm_load_pd(C+0*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    // c2 = [c_12 | c_22]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c2 = _mm_load_pd(C+1*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    for (</a:t>
            </a:r>
            <a:r>
              <a:rPr lang="en-US" sz="1400" dirty="0" err="1" smtClean="0"/>
              <a:t>i</a:t>
            </a:r>
            <a:r>
              <a:rPr lang="en-US" sz="1400" dirty="0" smtClean="0"/>
              <a:t> = 0; </a:t>
            </a:r>
            <a:r>
              <a:rPr lang="en-US" sz="1400" dirty="0" err="1" smtClean="0"/>
              <a:t>i</a:t>
            </a:r>
            <a:r>
              <a:rPr lang="en-US" sz="1400" dirty="0" smtClean="0"/>
              <a:t> &lt; 2; </a:t>
            </a:r>
            <a:r>
              <a:rPr lang="en-US" sz="1400" dirty="0" err="1" smtClean="0"/>
              <a:t>i</a:t>
            </a:r>
            <a:r>
              <a:rPr lang="en-US" sz="1400" dirty="0" smtClean="0"/>
              <a:t>++) {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</a:t>
            </a:r>
            <a:r>
              <a:rPr lang="en-US" sz="1400" i="1" dirty="0" smtClean="0">
                <a:solidFill>
                  <a:srgbClr val="FF0000"/>
                </a:solidFill>
              </a:rPr>
              <a:t>a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	 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r>
              <a:rPr lang="en-US" sz="1400" i="1" dirty="0" smtClean="0">
                <a:solidFill>
                  <a:srgbClr val="FF0000"/>
                </a:solidFill>
              </a:rPr>
              <a:t> = 0: [a_11 | a_21]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[a_12 | a_22]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a = _</a:t>
            </a:r>
            <a:r>
              <a:rPr lang="en-US" sz="1400" dirty="0" err="1" smtClean="0"/>
              <a:t>mm_load_pd(A+i</a:t>
            </a:r>
            <a:r>
              <a:rPr lang="en-US" sz="1400" dirty="0" smtClean="0"/>
              <a:t>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b</a:t>
            </a:r>
            <a:r>
              <a:rPr lang="en-US" sz="1400" i="1" dirty="0" smtClean="0">
                <a:solidFill>
                  <a:srgbClr val="FF0000"/>
                </a:solidFill>
              </a:rPr>
              <a:t>1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	 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r>
              <a:rPr lang="en-US" sz="1400" i="1" dirty="0" smtClean="0">
                <a:solidFill>
                  <a:srgbClr val="FF0000"/>
                </a:solidFill>
              </a:rPr>
              <a:t> = 0: [b_11 | b_11]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[b_21 | b_21]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b1 = _mm_load1_pd(B+i+0*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</a:t>
            </a:r>
            <a:r>
              <a:rPr lang="en-US" sz="1400" i="1" dirty="0" smtClean="0"/>
              <a:t>/* </a:t>
            </a:r>
            <a:r>
              <a:rPr lang="en-US" sz="1400" i="1" dirty="0" smtClean="0">
                <a:solidFill>
                  <a:srgbClr val="FF0000"/>
                </a:solidFill>
              </a:rPr>
              <a:t>b2 = 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>
                <a:solidFill>
                  <a:srgbClr val="FF0000"/>
                </a:solidFill>
              </a:rPr>
              <a:t>	  </a:t>
            </a:r>
            <a:r>
              <a:rPr lang="en-US" sz="1400" i="1" dirty="0" err="1" smtClean="0">
                <a:solidFill>
                  <a:srgbClr val="FF0000"/>
                </a:solidFill>
              </a:rPr>
              <a:t>i</a:t>
            </a:r>
            <a:r>
              <a:rPr lang="en-US" sz="1400" i="1" dirty="0" smtClean="0">
                <a:solidFill>
                  <a:srgbClr val="FF0000"/>
                </a:solidFill>
              </a:rPr>
              <a:t> = 0: [b_12 | b_12]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 </a:t>
            </a:r>
            <a:r>
              <a:rPr lang="en-US" sz="1400" i="1" dirty="0" err="1" smtClean="0"/>
              <a:t>i</a:t>
            </a:r>
            <a:r>
              <a:rPr lang="en-US" sz="1400" i="1" dirty="0" smtClean="0"/>
              <a:t> = 1: [b_22 | b_22]</a:t>
            </a:r>
          </a:p>
          <a:p>
            <a:pPr>
              <a:lnSpc>
                <a:spcPct val="80000"/>
              </a:lnSpc>
              <a:buNone/>
            </a:pPr>
            <a:r>
              <a:rPr lang="en-US" sz="1400" i="1" dirty="0" smtClean="0"/>
              <a:t>	 */</a:t>
            </a:r>
          </a:p>
          <a:p>
            <a:pPr>
              <a:lnSpc>
                <a:spcPct val="80000"/>
              </a:lnSpc>
              <a:buNone/>
            </a:pPr>
            <a:r>
              <a:rPr lang="en-US" sz="1400" dirty="0" smtClean="0"/>
              <a:t>	b2 = _mm_load1_pd(B+i+1*</a:t>
            </a:r>
            <a:r>
              <a:rPr lang="en-US" sz="1400" dirty="0" err="1" smtClean="0"/>
              <a:t>lda</a:t>
            </a:r>
            <a:r>
              <a:rPr lang="en-US" sz="1400" dirty="0" smtClean="0"/>
              <a:t>);</a:t>
            </a:r>
          </a:p>
          <a:p>
            <a:pPr>
              <a:lnSpc>
                <a:spcPct val="85000"/>
              </a:lnSpc>
              <a:buNone/>
            </a:pPr>
            <a:r>
              <a:rPr lang="en-US" sz="1400" dirty="0" smtClean="0"/>
              <a:t>	</a:t>
            </a:r>
          </a:p>
          <a:p>
            <a:pPr>
              <a:lnSpc>
                <a:spcPct val="85000"/>
              </a:lnSpc>
              <a:buNone/>
            </a:pPr>
            <a:endParaRPr lang="en-US" sz="14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1791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    /* </a:t>
            </a:r>
            <a:r>
              <a:rPr lang="en-US" sz="2240" i="1" dirty="0" smtClean="0">
                <a:solidFill>
                  <a:srgbClr val="FF0000"/>
                </a:solidFill>
              </a:rPr>
              <a:t>c1 = 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>
                <a:solidFill>
                  <a:srgbClr val="FF0000"/>
                </a:solidFill>
              </a:rPr>
              <a:t>	  </a:t>
            </a:r>
            <a:r>
              <a:rPr lang="en-US" sz="2240" i="1" dirty="0" err="1" smtClean="0">
                <a:solidFill>
                  <a:srgbClr val="FF0000"/>
                </a:solidFill>
              </a:rPr>
              <a:t>i</a:t>
            </a:r>
            <a:r>
              <a:rPr lang="en-US" sz="2240" i="1" dirty="0" smtClean="0">
                <a:solidFill>
                  <a:srgbClr val="FF0000"/>
                </a:solidFill>
              </a:rPr>
              <a:t> = 0: [c_11 + a_11*b_11 | c_21 + a_21*b_11]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1: [c_11 + a_21*b_21 | c_21 + a_22*b_21]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*/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c1 = _mm_add_pd(c1,_mm_mul_pd(a,b1));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</a:t>
            </a:r>
            <a:r>
              <a:rPr lang="en-US" sz="2240" i="1" dirty="0" smtClean="0"/>
              <a:t>/* </a:t>
            </a:r>
            <a:r>
              <a:rPr lang="en-US" sz="2240" i="1" dirty="0" smtClean="0">
                <a:solidFill>
                  <a:srgbClr val="FF0000"/>
                </a:solidFill>
              </a:rPr>
              <a:t>c2 = 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>
                <a:solidFill>
                  <a:srgbClr val="FF0000"/>
                </a:solidFill>
              </a:rPr>
              <a:t>	  </a:t>
            </a:r>
            <a:r>
              <a:rPr lang="en-US" sz="2240" i="1" dirty="0" err="1" smtClean="0">
                <a:solidFill>
                  <a:srgbClr val="FF0000"/>
                </a:solidFill>
              </a:rPr>
              <a:t>i</a:t>
            </a:r>
            <a:r>
              <a:rPr lang="en-US" sz="2240" i="1" dirty="0" smtClean="0">
                <a:solidFill>
                  <a:srgbClr val="FF0000"/>
                </a:solidFill>
              </a:rPr>
              <a:t> = 0: [c_12 + a_11*b_12 | c_22 + a_21*b_12]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  </a:t>
            </a:r>
            <a:r>
              <a:rPr lang="en-US" sz="2240" i="1" dirty="0" err="1" smtClean="0"/>
              <a:t>i</a:t>
            </a:r>
            <a:r>
              <a:rPr lang="en-US" sz="2240" i="1" dirty="0" smtClean="0"/>
              <a:t> = 1: [c_12 + a_21*b_22 | c_22 + a_22*b_22]</a:t>
            </a:r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	*/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	c2 = _mm_add_pd(c2,_mm_mul_pd(a,b2));       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}</a:t>
            </a:r>
          </a:p>
          <a:p>
            <a:pPr>
              <a:lnSpc>
                <a:spcPct val="110000"/>
              </a:lnSpc>
              <a:buNone/>
            </a:pPr>
            <a:endParaRPr lang="en-US" sz="2240" dirty="0" smtClean="0"/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// store c1,c2 back into C for completion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_mm_store_pd(C+0*lda,c1);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_mm_store_pd(C+1*lda,c2);</a:t>
            </a:r>
          </a:p>
          <a:p>
            <a:pPr>
              <a:lnSpc>
                <a:spcPct val="110000"/>
              </a:lnSpc>
              <a:buNone/>
            </a:pPr>
            <a:endParaRPr lang="en-US" sz="2240" dirty="0" smtClean="0"/>
          </a:p>
          <a:p>
            <a:pPr>
              <a:lnSpc>
                <a:spcPct val="110000"/>
              </a:lnSpc>
              <a:buNone/>
            </a:pPr>
            <a:r>
              <a:rPr lang="en-US" sz="2240" i="1" dirty="0" smtClean="0"/>
              <a:t>    // print C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printf("%g,%g\n%g,%g\n",C[0],C[2],C[1],C[3]);</a:t>
            </a:r>
          </a:p>
          <a:p>
            <a:pPr>
              <a:lnSpc>
                <a:spcPct val="110000"/>
              </a:lnSpc>
              <a:buNone/>
            </a:pPr>
            <a:r>
              <a:rPr lang="en-US" sz="2240" dirty="0" smtClean="0"/>
              <a:t>    return 0;</a:t>
            </a:r>
          </a:p>
          <a:p>
            <a:pPr>
              <a:buNone/>
            </a:pPr>
            <a:r>
              <a:rPr lang="en-US" sz="2240" dirty="0" smtClean="0"/>
              <a:t>}</a:t>
            </a:r>
          </a:p>
          <a:p>
            <a:pPr>
              <a:buNone/>
            </a:pPr>
            <a:endParaRPr lang="en-US" sz="1806" dirty="0" smtClean="0"/>
          </a:p>
          <a:p>
            <a:pPr>
              <a:buNone/>
            </a:pP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2072590" y="3909861"/>
            <a:ext cx="4712825" cy="209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9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Flynn Taxonomy</a:t>
            </a:r>
          </a:p>
          <a:p>
            <a:r>
              <a:rPr lang="en-US" dirty="0" smtClean="0"/>
              <a:t>Intel SSE SIMD Instructions</a:t>
            </a:r>
          </a:p>
          <a:p>
            <a:pPr lvl="1"/>
            <a:r>
              <a:rPr lang="en-US" dirty="0"/>
              <a:t>Exploit data-level parallelism in loops</a:t>
            </a:r>
          </a:p>
          <a:p>
            <a:pPr lvl="1"/>
            <a:r>
              <a:rPr lang="en-US" dirty="0" smtClean="0"/>
              <a:t>One instruction fetch that operates on multiple operands simultaneously</a:t>
            </a:r>
          </a:p>
          <a:p>
            <a:pPr lvl="1"/>
            <a:r>
              <a:rPr lang="en-US" dirty="0" smtClean="0"/>
              <a:t>128-bit XMM registers</a:t>
            </a:r>
          </a:p>
          <a:p>
            <a:r>
              <a:rPr lang="en-US" dirty="0" smtClean="0"/>
              <a:t>SSE Instructions in C</a:t>
            </a:r>
          </a:p>
          <a:p>
            <a:pPr lvl="1"/>
            <a:r>
              <a:rPr lang="en-US" dirty="0" smtClean="0"/>
              <a:t>Embed the SSE machine instructions directly into C programs through use of intrinsics</a:t>
            </a:r>
          </a:p>
          <a:p>
            <a:pPr lvl="1"/>
            <a:r>
              <a:rPr lang="en-US" dirty="0" smtClean="0"/>
              <a:t>Achieve efficiency beyond that of optimizing compiler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8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70B07350-10D6-467F-93CC-F3F33A5BB17F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5715000" cy="368300"/>
          </a:xfrm>
        </p:spPr>
        <p:txBody>
          <a:bodyPr>
            <a:normAutofit fontScale="90000"/>
          </a:bodyPr>
          <a:lstStyle/>
          <a:p>
            <a:r>
              <a:rPr lang="en-US" sz="2400" smtClean="0"/>
              <a:t>SIMD: </a:t>
            </a:r>
            <a:r>
              <a:rPr lang="en-US" sz="2400" u="sng" smtClean="0"/>
              <a:t>S</a:t>
            </a:r>
            <a:r>
              <a:rPr lang="en-US" sz="2400" smtClean="0"/>
              <a:t>ingle </a:t>
            </a:r>
            <a:r>
              <a:rPr lang="en-US" sz="2400" u="sng" smtClean="0"/>
              <a:t>I</a:t>
            </a:r>
            <a:r>
              <a:rPr lang="en-US" sz="2400" smtClean="0"/>
              <a:t>nstruction, </a:t>
            </a:r>
            <a:r>
              <a:rPr lang="en-US" sz="2400" u="sng" smtClean="0"/>
              <a:t>M</a:t>
            </a:r>
            <a:r>
              <a:rPr lang="en-US" sz="2400" smtClean="0"/>
              <a:t>ultiple </a:t>
            </a:r>
            <a:r>
              <a:rPr lang="en-US" sz="2400" u="sng" smtClean="0"/>
              <a:t>D</a:t>
            </a:r>
            <a:r>
              <a:rPr lang="en-US" sz="2400" smtClean="0"/>
              <a:t>ata</a:t>
            </a:r>
          </a:p>
        </p:txBody>
      </p:sp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1320800" y="3570288"/>
            <a:ext cx="60960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5" name="Line 4"/>
          <p:cNvSpPr>
            <a:spLocks noChangeShapeType="1"/>
          </p:cNvSpPr>
          <p:nvPr/>
        </p:nvSpPr>
        <p:spPr bwMode="auto">
          <a:xfrm flipV="1">
            <a:off x="914400" y="48514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673100" y="1117600"/>
            <a:ext cx="39751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spcBef>
                <a:spcPct val="15000"/>
              </a:spcBef>
              <a:buSzPct val="100000"/>
              <a:buFontTx/>
              <a:buChar char="•"/>
            </a:pPr>
            <a:r>
              <a:rPr lang="en-GB" sz="2400" b="0">
                <a:solidFill>
                  <a:schemeClr val="tx1"/>
                </a:solidFill>
              </a:rPr>
              <a:t>Scalar processing</a:t>
            </a:r>
          </a:p>
          <a:p>
            <a:pPr marL="628650" lvl="1" indent="-2286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>
                <a:solidFill>
                  <a:srgbClr val="000099"/>
                </a:solidFill>
              </a:rPr>
              <a:t>traditional mode</a:t>
            </a:r>
          </a:p>
          <a:p>
            <a:pPr marL="628650" lvl="1" indent="-2286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>
                <a:solidFill>
                  <a:schemeClr val="tx2"/>
                </a:solidFill>
              </a:rPr>
              <a:t>one operation</a:t>
            </a:r>
            <a:r>
              <a:rPr lang="en-GB" sz="1600" b="0">
                <a:solidFill>
                  <a:srgbClr val="000099"/>
                </a:solidFill>
              </a:rPr>
              <a:t> produces</a:t>
            </a:r>
            <a:br>
              <a:rPr lang="en-GB" sz="1600" b="0">
                <a:solidFill>
                  <a:srgbClr val="000099"/>
                </a:solidFill>
              </a:rPr>
            </a:br>
            <a:r>
              <a:rPr lang="en-GB" sz="1600" b="0">
                <a:solidFill>
                  <a:schemeClr val="tx2"/>
                </a:solidFill>
              </a:rPr>
              <a:t>one result</a:t>
            </a:r>
            <a:endParaRPr lang="en-GB" b="0">
              <a:solidFill>
                <a:srgbClr val="000099"/>
              </a:solidFill>
            </a:endParaRP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4800600" y="1117600"/>
            <a:ext cx="42116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GB" sz="2400" b="0" dirty="0">
                <a:solidFill>
                  <a:schemeClr val="tx1"/>
                </a:solidFill>
              </a:rPr>
              <a:t>SIMD processing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 dirty="0" smtClean="0">
                <a:solidFill>
                  <a:srgbClr val="000099"/>
                </a:solidFill>
              </a:rPr>
              <a:t>With Intel </a:t>
            </a:r>
            <a:r>
              <a:rPr lang="en-GB" sz="1600" b="0" dirty="0">
                <a:solidFill>
                  <a:srgbClr val="000099"/>
                </a:solidFill>
              </a:rPr>
              <a:t>SSE / SSE2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 dirty="0">
                <a:solidFill>
                  <a:srgbClr val="000099"/>
                </a:solidFill>
              </a:rPr>
              <a:t>SSE = streaming SIMD extensions</a:t>
            </a:r>
          </a:p>
          <a:p>
            <a:pPr marL="685800" lvl="1" indent="-190500">
              <a:spcBef>
                <a:spcPct val="15000"/>
              </a:spcBef>
              <a:buSzPct val="100000"/>
              <a:buFontTx/>
              <a:buChar char="•"/>
            </a:pPr>
            <a:r>
              <a:rPr lang="en-GB" sz="1600" b="0" dirty="0">
                <a:solidFill>
                  <a:schemeClr val="tx2"/>
                </a:solidFill>
              </a:rPr>
              <a:t>one operation</a:t>
            </a:r>
            <a:r>
              <a:rPr lang="en-GB" sz="1600" b="0" dirty="0">
                <a:solidFill>
                  <a:srgbClr val="000099"/>
                </a:solidFill>
              </a:rPr>
              <a:t> produces</a:t>
            </a:r>
            <a:br>
              <a:rPr lang="en-GB" sz="1600" b="0" dirty="0">
                <a:solidFill>
                  <a:srgbClr val="000099"/>
                </a:solidFill>
              </a:rPr>
            </a:br>
            <a:r>
              <a:rPr lang="en-GB" sz="1600" b="0" dirty="0">
                <a:solidFill>
                  <a:schemeClr val="tx2"/>
                </a:solidFill>
              </a:rPr>
              <a:t>multiple results</a:t>
            </a:r>
            <a:r>
              <a:rPr lang="en-GB" b="0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272391" name="AutoShape 7"/>
          <p:cNvSpPr>
            <a:spLocks noChangeArrowheads="1"/>
          </p:cNvSpPr>
          <p:nvPr/>
        </p:nvSpPr>
        <p:spPr bwMode="auto">
          <a:xfrm>
            <a:off x="990600" y="3022600"/>
            <a:ext cx="1066800" cy="457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X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272392" name="AutoShape 8"/>
          <p:cNvSpPr>
            <a:spLocks noChangeArrowheads="1"/>
          </p:cNvSpPr>
          <p:nvPr/>
        </p:nvSpPr>
        <p:spPr bwMode="auto">
          <a:xfrm>
            <a:off x="990600" y="4165600"/>
            <a:ext cx="1066800" cy="457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Y</a:t>
            </a:r>
          </a:p>
        </p:txBody>
      </p:sp>
      <p:sp>
        <p:nvSpPr>
          <p:cNvPr id="272393" name="AutoShape 9"/>
          <p:cNvSpPr>
            <a:spLocks noChangeArrowheads="1"/>
          </p:cNvSpPr>
          <p:nvPr/>
        </p:nvSpPr>
        <p:spPr bwMode="auto">
          <a:xfrm>
            <a:off x="990600" y="5080000"/>
            <a:ext cx="1066800" cy="457200"/>
          </a:xfrm>
          <a:prstGeom prst="cube">
            <a:avLst>
              <a:gd name="adj" fmla="val 25000"/>
            </a:avLst>
          </a:prstGeom>
          <a:solidFill>
            <a:srgbClr val="0099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 + Y</a:t>
            </a:r>
          </a:p>
        </p:txBody>
      </p:sp>
      <p:sp>
        <p:nvSpPr>
          <p:cNvPr id="272394" name="Text Box 10"/>
          <p:cNvSpPr txBox="1">
            <a:spLocks noChangeArrowheads="1"/>
          </p:cNvSpPr>
          <p:nvPr/>
        </p:nvSpPr>
        <p:spPr bwMode="auto">
          <a:xfrm>
            <a:off x="6400800" y="3556000"/>
            <a:ext cx="381000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2395" name="AutoShape 11"/>
          <p:cNvSpPr>
            <a:spLocks noChangeArrowheads="1"/>
          </p:cNvSpPr>
          <p:nvPr/>
        </p:nvSpPr>
        <p:spPr bwMode="auto">
          <a:xfrm>
            <a:off x="4648200" y="3022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x3</a:t>
            </a:r>
          </a:p>
        </p:txBody>
      </p:sp>
      <p:sp>
        <p:nvSpPr>
          <p:cNvPr id="272396" name="AutoShape 12"/>
          <p:cNvSpPr>
            <a:spLocks noChangeArrowheads="1"/>
          </p:cNvSpPr>
          <p:nvPr/>
        </p:nvSpPr>
        <p:spPr bwMode="auto">
          <a:xfrm>
            <a:off x="5638800" y="3022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x2</a:t>
            </a:r>
          </a:p>
        </p:txBody>
      </p:sp>
      <p:sp>
        <p:nvSpPr>
          <p:cNvPr id="272397" name="AutoShape 13"/>
          <p:cNvSpPr>
            <a:spLocks noChangeArrowheads="1"/>
          </p:cNvSpPr>
          <p:nvPr/>
        </p:nvSpPr>
        <p:spPr bwMode="auto">
          <a:xfrm>
            <a:off x="6629400" y="3022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x1</a:t>
            </a:r>
          </a:p>
        </p:txBody>
      </p:sp>
      <p:sp>
        <p:nvSpPr>
          <p:cNvPr id="272398" name="AutoShape 14"/>
          <p:cNvSpPr>
            <a:spLocks noChangeArrowheads="1"/>
          </p:cNvSpPr>
          <p:nvPr/>
        </p:nvSpPr>
        <p:spPr bwMode="auto">
          <a:xfrm>
            <a:off x="7620000" y="3022600"/>
            <a:ext cx="1066800" cy="4572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x0</a:t>
            </a:r>
          </a:p>
        </p:txBody>
      </p:sp>
      <p:sp>
        <p:nvSpPr>
          <p:cNvPr id="272399" name="AutoShape 15"/>
          <p:cNvSpPr>
            <a:spLocks noChangeArrowheads="1"/>
          </p:cNvSpPr>
          <p:nvPr/>
        </p:nvSpPr>
        <p:spPr bwMode="auto">
          <a:xfrm>
            <a:off x="4648200" y="4165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y3</a:t>
            </a:r>
          </a:p>
        </p:txBody>
      </p:sp>
      <p:sp>
        <p:nvSpPr>
          <p:cNvPr id="272400" name="AutoShape 16"/>
          <p:cNvSpPr>
            <a:spLocks noChangeArrowheads="1"/>
          </p:cNvSpPr>
          <p:nvPr/>
        </p:nvSpPr>
        <p:spPr bwMode="auto">
          <a:xfrm>
            <a:off x="5638800" y="4165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y2</a:t>
            </a:r>
          </a:p>
        </p:txBody>
      </p:sp>
      <p:sp>
        <p:nvSpPr>
          <p:cNvPr id="272401" name="AutoShape 17"/>
          <p:cNvSpPr>
            <a:spLocks noChangeArrowheads="1"/>
          </p:cNvSpPr>
          <p:nvPr/>
        </p:nvSpPr>
        <p:spPr bwMode="auto">
          <a:xfrm>
            <a:off x="6629400" y="41656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y1</a:t>
            </a:r>
          </a:p>
        </p:txBody>
      </p:sp>
      <p:sp>
        <p:nvSpPr>
          <p:cNvPr id="272402" name="AutoShape 18"/>
          <p:cNvSpPr>
            <a:spLocks noChangeArrowheads="1"/>
          </p:cNvSpPr>
          <p:nvPr/>
        </p:nvSpPr>
        <p:spPr bwMode="auto">
          <a:xfrm>
            <a:off x="7620000" y="4165600"/>
            <a:ext cx="1066800" cy="4572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y0</a:t>
            </a:r>
          </a:p>
        </p:txBody>
      </p:sp>
      <p:sp>
        <p:nvSpPr>
          <p:cNvPr id="40980" name="Line 19"/>
          <p:cNvSpPr>
            <a:spLocks noChangeShapeType="1"/>
          </p:cNvSpPr>
          <p:nvPr/>
        </p:nvSpPr>
        <p:spPr bwMode="auto">
          <a:xfrm flipV="1">
            <a:off x="4495800" y="4851400"/>
            <a:ext cx="434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2404" name="AutoShape 20"/>
          <p:cNvSpPr>
            <a:spLocks noChangeArrowheads="1"/>
          </p:cNvSpPr>
          <p:nvPr/>
        </p:nvSpPr>
        <p:spPr bwMode="auto">
          <a:xfrm>
            <a:off x="4648200" y="50800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x3+y3</a:t>
            </a:r>
          </a:p>
        </p:txBody>
      </p:sp>
      <p:sp>
        <p:nvSpPr>
          <p:cNvPr id="272405" name="AutoShape 21"/>
          <p:cNvSpPr>
            <a:spLocks noChangeArrowheads="1"/>
          </p:cNvSpPr>
          <p:nvPr/>
        </p:nvSpPr>
        <p:spPr bwMode="auto">
          <a:xfrm>
            <a:off x="5638800" y="50800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x2+y2</a:t>
            </a:r>
          </a:p>
        </p:txBody>
      </p:sp>
      <p:sp>
        <p:nvSpPr>
          <p:cNvPr id="272406" name="AutoShape 22"/>
          <p:cNvSpPr>
            <a:spLocks noChangeArrowheads="1"/>
          </p:cNvSpPr>
          <p:nvPr/>
        </p:nvSpPr>
        <p:spPr bwMode="auto">
          <a:xfrm>
            <a:off x="6629400" y="5080000"/>
            <a:ext cx="1066800" cy="4572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x1+y1</a:t>
            </a:r>
          </a:p>
        </p:txBody>
      </p:sp>
      <p:sp>
        <p:nvSpPr>
          <p:cNvPr id="272407" name="AutoShape 23"/>
          <p:cNvSpPr>
            <a:spLocks noChangeArrowheads="1"/>
          </p:cNvSpPr>
          <p:nvPr/>
        </p:nvSpPr>
        <p:spPr bwMode="auto">
          <a:xfrm>
            <a:off x="7620000" y="5080000"/>
            <a:ext cx="1066800" cy="457200"/>
          </a:xfrm>
          <a:prstGeom prst="cube">
            <a:avLst>
              <a:gd name="adj" fmla="val 25000"/>
            </a:avLst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ea typeface="+mn-ea"/>
              </a:rPr>
              <a:t>x0+y0</a:t>
            </a:r>
          </a:p>
        </p:txBody>
      </p:sp>
      <p:sp>
        <p:nvSpPr>
          <p:cNvPr id="272408" name="Text Box 24"/>
          <p:cNvSpPr txBox="1">
            <a:spLocks noChangeArrowheads="1"/>
          </p:cNvSpPr>
          <p:nvPr/>
        </p:nvSpPr>
        <p:spPr bwMode="auto">
          <a:xfrm>
            <a:off x="3913188" y="3098800"/>
            <a:ext cx="35401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</a:p>
        </p:txBody>
      </p:sp>
      <p:sp>
        <p:nvSpPr>
          <p:cNvPr id="272409" name="Text Box 25"/>
          <p:cNvSpPr txBox="1">
            <a:spLocks noChangeArrowheads="1"/>
          </p:cNvSpPr>
          <p:nvPr/>
        </p:nvSpPr>
        <p:spPr bwMode="auto">
          <a:xfrm>
            <a:off x="3962400" y="4241800"/>
            <a:ext cx="354013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</p:txBody>
      </p:sp>
      <p:sp>
        <p:nvSpPr>
          <p:cNvPr id="272410" name="Text Box 26"/>
          <p:cNvSpPr txBox="1">
            <a:spLocks noChangeArrowheads="1"/>
          </p:cNvSpPr>
          <p:nvPr/>
        </p:nvSpPr>
        <p:spPr bwMode="auto">
          <a:xfrm>
            <a:off x="3735388" y="5156200"/>
            <a:ext cx="8128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en-US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+mn-ea"/>
              </a:rPr>
              <a:t>X + Y</a:t>
            </a:r>
          </a:p>
        </p:txBody>
      </p:sp>
      <p:sp>
        <p:nvSpPr>
          <p:cNvPr id="40988" name="Text Box 27"/>
          <p:cNvSpPr txBox="1">
            <a:spLocks noChangeArrowheads="1"/>
          </p:cNvSpPr>
          <p:nvPr/>
        </p:nvSpPr>
        <p:spPr bwMode="auto">
          <a:xfrm>
            <a:off x="3532188" y="5986463"/>
            <a:ext cx="5154612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400" b="0">
                <a:solidFill>
                  <a:schemeClr val="tx1"/>
                </a:solidFill>
              </a:rPr>
              <a:t>Slide Source: Alex Klimovitski &amp; Dean Macri,  Intel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543B039E-1432-46BA-A8E7-3CF20641B91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2" y="306389"/>
            <a:ext cx="8345487" cy="3794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mean to you?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28663"/>
            <a:ext cx="8001000" cy="5343525"/>
          </a:xfrm>
        </p:spPr>
        <p:txBody>
          <a:bodyPr>
            <a:normAutofit fontScale="77500" lnSpcReduction="20000"/>
          </a:bodyPr>
          <a:lstStyle/>
          <a:p>
            <a:r>
              <a:rPr lang="en-US" smtClean="0"/>
              <a:t>In addition to SIMD extensions, the processor may have other special instructions</a:t>
            </a:r>
          </a:p>
          <a:p>
            <a:pPr lvl="1"/>
            <a:r>
              <a:rPr lang="en-US" smtClean="0"/>
              <a:t>Fused Multiply-Add (FMA) instructions: </a:t>
            </a:r>
          </a:p>
          <a:p>
            <a:pPr lvl="1">
              <a:buFontTx/>
              <a:buNone/>
            </a:pPr>
            <a:r>
              <a:rPr lang="en-US" smtClean="0"/>
              <a:t>             x = y + c * z</a:t>
            </a:r>
          </a:p>
          <a:p>
            <a:pPr lvl="1">
              <a:buFontTx/>
              <a:buNone/>
            </a:pPr>
            <a:r>
              <a:rPr lang="en-US" smtClean="0"/>
              <a:t>   is so common some processor execute the multiply/add as a single instruction, at the same rate (bandwidth) as + or * alone</a:t>
            </a:r>
          </a:p>
          <a:p>
            <a:r>
              <a:rPr lang="en-US" smtClean="0"/>
              <a:t>In theory, the compiler understands all of this</a:t>
            </a:r>
          </a:p>
          <a:p>
            <a:pPr lvl="1"/>
            <a:r>
              <a:rPr lang="en-US" smtClean="0"/>
              <a:t>When compiling, it will rearrange instructions to get a good “schedule” that maximizes pipelining, uses FMAs and SIMD</a:t>
            </a:r>
          </a:p>
          <a:p>
            <a:pPr lvl="1"/>
            <a:r>
              <a:rPr lang="en-US" smtClean="0"/>
              <a:t>It works with the mix of instructions inside an inner loop or other block of code</a:t>
            </a:r>
          </a:p>
          <a:p>
            <a:r>
              <a:rPr lang="en-US" smtClean="0"/>
              <a:t>But in practice the compiler may need your help</a:t>
            </a:r>
          </a:p>
          <a:p>
            <a:pPr lvl="1"/>
            <a:r>
              <a:rPr lang="en-US" smtClean="0"/>
              <a:t>Choose a different compiler, optimization flags, etc.</a:t>
            </a:r>
          </a:p>
          <a:p>
            <a:pPr lvl="1"/>
            <a:r>
              <a:rPr lang="en-US" smtClean="0"/>
              <a:t>Rearrange your code to make things more obvious</a:t>
            </a:r>
          </a:p>
          <a:p>
            <a:pPr lvl="1"/>
            <a:r>
              <a:rPr lang="en-US" smtClean="0"/>
              <a:t>Using special functions (“intrinsics”) or write in assembly </a:t>
            </a:r>
            <a:r>
              <a:rPr lang="en-US" smtClean="0">
                <a:sym typeface="Wingdings" pitchFamily="2" charset="2"/>
              </a:rPr>
              <a:t>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SIMD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5638800"/>
          </a:xfrm>
        </p:spPr>
        <p:txBody>
          <a:bodyPr/>
          <a:lstStyle/>
          <a:p>
            <a:r>
              <a:rPr lang="en-US" sz="2800" dirty="0" smtClean="0"/>
              <a:t>MMX 64-bit registers, reusing floating-point registers [1992]</a:t>
            </a:r>
          </a:p>
          <a:p>
            <a:r>
              <a:rPr lang="en-US" sz="2800" dirty="0" smtClean="0"/>
              <a:t>SSE2/3/4, new  8 128-bit registers [1999]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AVX, new 256-bit registers [2011]</a:t>
            </a:r>
          </a:p>
          <a:p>
            <a:pPr lvl="1"/>
            <a:r>
              <a:rPr lang="en-US" dirty="0" smtClean="0"/>
              <a:t>Space for expansion to 1024-bit registers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743200"/>
            <a:ext cx="4648200" cy="251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142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</p:spPr>
        <p:txBody>
          <a:bodyPr/>
          <a:lstStyle/>
          <a:p>
            <a:fld id="{F98A8EBD-6B59-479C-A58A-D4C71AB40C4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6826250" cy="422275"/>
          </a:xfrm>
        </p:spPr>
        <p:txBody>
          <a:bodyPr wrap="square">
            <a:normAutofit fontScale="90000"/>
          </a:bodyPr>
          <a:lstStyle/>
          <a:p>
            <a:r>
              <a:rPr lang="en-US" smtClean="0"/>
              <a:t>SSE / SSE2 SIMD on Intel</a:t>
            </a:r>
          </a:p>
        </p:txBody>
      </p:sp>
      <p:sp>
        <p:nvSpPr>
          <p:cNvPr id="273411" name="AutoShape 3"/>
          <p:cNvSpPr>
            <a:spLocks noChangeArrowheads="1"/>
          </p:cNvSpPr>
          <p:nvPr/>
        </p:nvSpPr>
        <p:spPr bwMode="auto">
          <a:xfrm>
            <a:off x="1028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2" name="AutoShape 4"/>
          <p:cNvSpPr>
            <a:spLocks noChangeArrowheads="1"/>
          </p:cNvSpPr>
          <p:nvPr/>
        </p:nvSpPr>
        <p:spPr bwMode="auto">
          <a:xfrm>
            <a:off x="13335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3" name="AutoShape 5"/>
          <p:cNvSpPr>
            <a:spLocks noChangeArrowheads="1"/>
          </p:cNvSpPr>
          <p:nvPr/>
        </p:nvSpPr>
        <p:spPr bwMode="auto">
          <a:xfrm>
            <a:off x="16383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4" name="AutoShape 6"/>
          <p:cNvSpPr>
            <a:spLocks noChangeArrowheads="1"/>
          </p:cNvSpPr>
          <p:nvPr/>
        </p:nvSpPr>
        <p:spPr bwMode="auto">
          <a:xfrm>
            <a:off x="19431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5" name="AutoShape 7"/>
          <p:cNvSpPr>
            <a:spLocks noChangeArrowheads="1"/>
          </p:cNvSpPr>
          <p:nvPr/>
        </p:nvSpPr>
        <p:spPr bwMode="auto">
          <a:xfrm>
            <a:off x="22479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6" name="AutoShape 8"/>
          <p:cNvSpPr>
            <a:spLocks noChangeArrowheads="1"/>
          </p:cNvSpPr>
          <p:nvPr/>
        </p:nvSpPr>
        <p:spPr bwMode="auto">
          <a:xfrm>
            <a:off x="2552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7" name="AutoShape 9"/>
          <p:cNvSpPr>
            <a:spLocks noChangeArrowheads="1"/>
          </p:cNvSpPr>
          <p:nvPr/>
        </p:nvSpPr>
        <p:spPr bwMode="auto">
          <a:xfrm>
            <a:off x="28575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8" name="AutoShape 10"/>
          <p:cNvSpPr>
            <a:spLocks noChangeArrowheads="1"/>
          </p:cNvSpPr>
          <p:nvPr/>
        </p:nvSpPr>
        <p:spPr bwMode="auto">
          <a:xfrm>
            <a:off x="31623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19" name="AutoShape 11"/>
          <p:cNvSpPr>
            <a:spLocks noChangeArrowheads="1"/>
          </p:cNvSpPr>
          <p:nvPr/>
        </p:nvSpPr>
        <p:spPr bwMode="auto">
          <a:xfrm>
            <a:off x="34671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0" name="AutoShape 12"/>
          <p:cNvSpPr>
            <a:spLocks noChangeArrowheads="1"/>
          </p:cNvSpPr>
          <p:nvPr/>
        </p:nvSpPr>
        <p:spPr bwMode="auto">
          <a:xfrm>
            <a:off x="37719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1" name="AutoShape 13"/>
          <p:cNvSpPr>
            <a:spLocks noChangeArrowheads="1"/>
          </p:cNvSpPr>
          <p:nvPr/>
        </p:nvSpPr>
        <p:spPr bwMode="auto">
          <a:xfrm>
            <a:off x="4076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2" name="AutoShape 14"/>
          <p:cNvSpPr>
            <a:spLocks noChangeArrowheads="1"/>
          </p:cNvSpPr>
          <p:nvPr/>
        </p:nvSpPr>
        <p:spPr bwMode="auto">
          <a:xfrm>
            <a:off x="43815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3" name="AutoShape 15"/>
          <p:cNvSpPr>
            <a:spLocks noChangeArrowheads="1"/>
          </p:cNvSpPr>
          <p:nvPr/>
        </p:nvSpPr>
        <p:spPr bwMode="auto">
          <a:xfrm>
            <a:off x="46863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4" name="AutoShape 16"/>
          <p:cNvSpPr>
            <a:spLocks noChangeArrowheads="1"/>
          </p:cNvSpPr>
          <p:nvPr/>
        </p:nvSpPr>
        <p:spPr bwMode="auto">
          <a:xfrm>
            <a:off x="49911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5" name="AutoShape 17"/>
          <p:cNvSpPr>
            <a:spLocks noChangeArrowheads="1"/>
          </p:cNvSpPr>
          <p:nvPr/>
        </p:nvSpPr>
        <p:spPr bwMode="auto">
          <a:xfrm>
            <a:off x="52959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26" name="AutoShape 18"/>
          <p:cNvSpPr>
            <a:spLocks noChangeArrowheads="1"/>
          </p:cNvSpPr>
          <p:nvPr/>
        </p:nvSpPr>
        <p:spPr bwMode="auto">
          <a:xfrm>
            <a:off x="5600700" y="2638425"/>
            <a:ext cx="3810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73442" name="AutoShape 34"/>
          <p:cNvSpPr>
            <a:spLocks noChangeArrowheads="1"/>
          </p:cNvSpPr>
          <p:nvPr/>
        </p:nvSpPr>
        <p:spPr bwMode="auto">
          <a:xfrm>
            <a:off x="10287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3" name="AutoShape 35"/>
          <p:cNvSpPr>
            <a:spLocks noChangeArrowheads="1"/>
          </p:cNvSpPr>
          <p:nvPr/>
        </p:nvSpPr>
        <p:spPr bwMode="auto">
          <a:xfrm>
            <a:off x="22479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4" name="AutoShape 36"/>
          <p:cNvSpPr>
            <a:spLocks noChangeArrowheads="1"/>
          </p:cNvSpPr>
          <p:nvPr/>
        </p:nvSpPr>
        <p:spPr bwMode="auto">
          <a:xfrm>
            <a:off x="34671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5" name="AutoShape 37"/>
          <p:cNvSpPr>
            <a:spLocks noChangeArrowheads="1"/>
          </p:cNvSpPr>
          <p:nvPr/>
        </p:nvSpPr>
        <p:spPr bwMode="auto">
          <a:xfrm>
            <a:off x="4686300" y="1584325"/>
            <a:ext cx="12954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6" name="AutoShape 38"/>
          <p:cNvSpPr>
            <a:spLocks noChangeArrowheads="1"/>
          </p:cNvSpPr>
          <p:nvPr/>
        </p:nvSpPr>
        <p:spPr bwMode="auto">
          <a:xfrm>
            <a:off x="1028700" y="2085975"/>
            <a:ext cx="25146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73447" name="AutoShape 39"/>
          <p:cNvSpPr>
            <a:spLocks noChangeArrowheads="1"/>
          </p:cNvSpPr>
          <p:nvPr/>
        </p:nvSpPr>
        <p:spPr bwMode="auto">
          <a:xfrm>
            <a:off x="3467100" y="2085975"/>
            <a:ext cx="2514600" cy="4572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2010" name="Text Box 40"/>
          <p:cNvSpPr txBox="1">
            <a:spLocks noChangeArrowheads="1"/>
          </p:cNvSpPr>
          <p:nvPr/>
        </p:nvSpPr>
        <p:spPr bwMode="auto">
          <a:xfrm>
            <a:off x="6373813" y="2638425"/>
            <a:ext cx="1341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16x bytes</a:t>
            </a:r>
          </a:p>
        </p:txBody>
      </p:sp>
      <p:sp>
        <p:nvSpPr>
          <p:cNvPr id="42011" name="Text Box 45"/>
          <p:cNvSpPr txBox="1">
            <a:spLocks noChangeArrowheads="1"/>
          </p:cNvSpPr>
          <p:nvPr/>
        </p:nvSpPr>
        <p:spPr bwMode="auto">
          <a:xfrm>
            <a:off x="6373813" y="1660525"/>
            <a:ext cx="121443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4x floats</a:t>
            </a:r>
          </a:p>
        </p:txBody>
      </p:sp>
      <p:sp>
        <p:nvSpPr>
          <p:cNvPr id="42012" name="Text Box 46"/>
          <p:cNvSpPr txBox="1">
            <a:spLocks noChangeArrowheads="1"/>
          </p:cNvSpPr>
          <p:nvPr/>
        </p:nvSpPr>
        <p:spPr bwMode="auto">
          <a:xfrm>
            <a:off x="6373813" y="2162175"/>
            <a:ext cx="15113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/>
              <a:t>2x doubles</a:t>
            </a:r>
          </a:p>
        </p:txBody>
      </p:sp>
      <p:sp>
        <p:nvSpPr>
          <p:cNvPr id="42013" name="Rectangle 47"/>
          <p:cNvSpPr>
            <a:spLocks noChangeArrowheads="1"/>
          </p:cNvSpPr>
          <p:nvPr/>
        </p:nvSpPr>
        <p:spPr bwMode="auto">
          <a:xfrm>
            <a:off x="901700" y="854075"/>
            <a:ext cx="793750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SSE2 data types: anything that fits into 16 bytes, e.g.,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</a:rPr>
              <a:t>Instructions perform add, multiply etc. on all the </a:t>
            </a:r>
            <a:r>
              <a:rPr lang="en-US" sz="2400" b="0" dirty="0" smtClean="0">
                <a:solidFill>
                  <a:schemeClr val="tx1"/>
                </a:solidFill>
              </a:rPr>
              <a:t>data</a:t>
            </a:r>
          </a:p>
          <a:p>
            <a:pPr marL="203200" indent="-203200">
              <a:spcBef>
                <a:spcPct val="15000"/>
              </a:spcBef>
              <a:buSzPct val="100000"/>
            </a:pPr>
            <a:r>
              <a:rPr lang="en-US" sz="2400" b="0" dirty="0" smtClean="0">
                <a:solidFill>
                  <a:schemeClr val="tx1"/>
                </a:solidFill>
              </a:rPr>
              <a:t>in </a:t>
            </a:r>
            <a:r>
              <a:rPr lang="en-US" sz="2400" b="0" dirty="0">
                <a:solidFill>
                  <a:schemeClr val="tx1"/>
                </a:solidFill>
              </a:rPr>
              <a:t>parallel</a:t>
            </a: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dirty="0" smtClean="0"/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 smtClean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endParaRPr lang="en-US" sz="2400" b="0" dirty="0">
              <a:solidFill>
                <a:schemeClr val="tx1"/>
              </a:solidFill>
            </a:endParaRPr>
          </a:p>
          <a:p>
            <a:pPr marL="203200" indent="-203200">
              <a:spcBef>
                <a:spcPct val="15000"/>
              </a:spcBef>
              <a:buSzPct val="100000"/>
              <a:buFontTx/>
              <a:buChar char="•"/>
            </a:pPr>
            <a:r>
              <a:rPr lang="en-US" sz="2400" b="0" dirty="0">
                <a:solidFill>
                  <a:srgbClr val="000099"/>
                </a:solidFill>
              </a:rPr>
              <a:t>Similar on GPUs, vector processors (but many more simultaneous operations)</a:t>
            </a:r>
          </a:p>
        </p:txBody>
      </p: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886200"/>
            <a:ext cx="536350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Intel Architecture SSE2+</a:t>
            </a:r>
            <a:br>
              <a:rPr lang="en-US" dirty="0" smtClean="0"/>
            </a:br>
            <a:r>
              <a:rPr lang="en-US" dirty="0" smtClean="0"/>
              <a:t>128-Bit SIMD Data Types</a:t>
            </a:r>
            <a:endParaRPr lang="en-US" dirty="0"/>
          </a:p>
        </p:txBody>
      </p:sp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AE40A-D501-724E-80F8-8656EEF3717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875" y="3106293"/>
            <a:ext cx="8366125" cy="356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21736" y="6268106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633029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44322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08254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19548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56410" y="5515120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67705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018686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16 15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30771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48 47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842856" y="4772978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80 79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160869" y="4772978"/>
            <a:ext cx="93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122 121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32098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64 63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07324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32 31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55481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96 95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006462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16 15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418547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48 47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830632" y="3949443"/>
            <a:ext cx="704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80 79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148645" y="3949443"/>
            <a:ext cx="938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122 121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470630" y="3906448"/>
            <a:ext cx="1357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 / 128 bits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466036" y="4714815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/ 128 bits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461442" y="5523182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/ 128 bits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460337" y="6289679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/ 128 bits</a:t>
            </a:r>
            <a:endParaRPr lang="en-US" dirty="0"/>
          </a:p>
        </p:txBody>
      </p:sp>
      <p:sp>
        <p:nvSpPr>
          <p:cNvPr id="38" name="Content Placeholder 11"/>
          <p:cNvSpPr>
            <a:spLocks noGrp="1"/>
          </p:cNvSpPr>
          <p:nvPr>
            <p:ph idx="1"/>
          </p:nvPr>
        </p:nvSpPr>
        <p:spPr>
          <a:xfrm>
            <a:off x="341751" y="1678219"/>
            <a:ext cx="8466667" cy="15917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Note: in Intel Architecture (unlike MIPS) a word is 16 bits</a:t>
            </a:r>
          </a:p>
          <a:p>
            <a:pPr lvl="1"/>
            <a:r>
              <a:rPr lang="en-US" dirty="0" smtClean="0"/>
              <a:t>Single-precision FP: Double word (32 bits)</a:t>
            </a:r>
          </a:p>
          <a:p>
            <a:pPr lvl="1"/>
            <a:r>
              <a:rPr lang="en-US" dirty="0" smtClean="0"/>
              <a:t>Double-precision FP: Quad word (64 bits)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2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42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Packed and Scalar Double-Precision Floating-Point Operations </a:t>
            </a:r>
            <a:endParaRPr lang="en-US" dirty="0"/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E37F8-90CA-E44C-8353-458AD7250EC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970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3025" y="1123950"/>
            <a:ext cx="5715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3819525"/>
            <a:ext cx="5638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62800" y="2286000"/>
            <a:ext cx="840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5181600"/>
            <a:ext cx="7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612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22479</TotalTime>
  <Words>1915</Words>
  <Application>Microsoft Macintosh PowerPoint</Application>
  <PresentationFormat>On-screen Show (4:3)</PresentationFormat>
  <Paragraphs>576</Paragraphs>
  <Slides>31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Courier</vt:lpstr>
      <vt:lpstr>DejaVu Sans</vt:lpstr>
      <vt:lpstr>Mangal</vt:lpstr>
      <vt:lpstr>ＭＳ Ｐゴシック</vt:lpstr>
      <vt:lpstr>Arial</vt:lpstr>
      <vt:lpstr>Calibri</vt:lpstr>
      <vt:lpstr>Times New Roman</vt:lpstr>
      <vt:lpstr>Wingdings</vt:lpstr>
      <vt:lpstr>Office Theme</vt:lpstr>
      <vt:lpstr>Image</vt:lpstr>
      <vt:lpstr>SIMD Programming</vt:lpstr>
      <vt:lpstr>Flynn* Taxonomy, 1966</vt:lpstr>
      <vt:lpstr>Single-Instruction/Multiple-Data Stream (SIMD or “sim-dee”) </vt:lpstr>
      <vt:lpstr>SIMD: Single Instruction, Multiple Data</vt:lpstr>
      <vt:lpstr>What does this mean to you?</vt:lpstr>
      <vt:lpstr>Intel SIMD Extensions</vt:lpstr>
      <vt:lpstr>SSE / SSE2 SIMD on Intel</vt:lpstr>
      <vt:lpstr>Intel Architecture SSE2+ 128-Bit SIMD Data Types</vt:lpstr>
      <vt:lpstr>Packed and Scalar Double-Precision Floating-Point Operations </vt:lpstr>
      <vt:lpstr>SSE/SSE2 Floating Point Instructions</vt:lpstr>
      <vt:lpstr>Example: SIMD Array Processing</vt:lpstr>
      <vt:lpstr>Data-Level Parallelism and SIMD</vt:lpstr>
      <vt:lpstr>Loop Unrolling in C</vt:lpstr>
      <vt:lpstr>Generalizing Loop Unrolling</vt:lpstr>
      <vt:lpstr>General Loop Unrolling with a Head</vt:lpstr>
      <vt:lpstr>Tail method for general loop unrolling</vt:lpstr>
      <vt:lpstr>Another loop unrolling example</vt:lpstr>
      <vt:lpstr>Intel SSE Intrinsics</vt:lpstr>
      <vt:lpstr>Example 1: Use of SSE SIMD instructions</vt:lpstr>
      <vt:lpstr>Related SSE SIMD instructions</vt:lpstr>
      <vt:lpstr>Related SSE SIMD instructions</vt:lpstr>
      <vt:lpstr>Example 2: 2 x 2 Matrix Multiply</vt:lpstr>
      <vt:lpstr>Example: 2 x 2 Matrix Multiply</vt:lpstr>
      <vt:lpstr>Example: 2 x 2 Matrix Multiply</vt:lpstr>
      <vt:lpstr>PowerPoint Presentation</vt:lpstr>
      <vt:lpstr>Example: 2 x 2 Matrix Multiply</vt:lpstr>
      <vt:lpstr>Example: 2 x 2 Matrix Multiply</vt:lpstr>
      <vt:lpstr>Example: 2 x 2 Matrix Multiply</vt:lpstr>
      <vt:lpstr>Example: 2 x 2 Matrix Multiply (Part 1 of 2)</vt:lpstr>
      <vt:lpstr>Example: 2 x 2 Matrix Multiply (Part 2 of 2)</vt:lpstr>
      <vt:lpstr>Conclusion</vt:lpstr>
    </vt:vector>
  </TitlesOfParts>
  <Company>UC Berkeley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Microsoft Office User</cp:lastModifiedBy>
  <cp:revision>268</cp:revision>
  <cp:lastPrinted>2017-10-10T18:44:23Z</cp:lastPrinted>
  <dcterms:created xsi:type="dcterms:W3CDTF">2012-10-03T16:41:44Z</dcterms:created>
  <dcterms:modified xsi:type="dcterms:W3CDTF">2017-10-10T18:44:27Z</dcterms:modified>
</cp:coreProperties>
</file>